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96" r:id="rId2"/>
    <p:sldId id="358" r:id="rId3"/>
    <p:sldId id="359" r:id="rId4"/>
    <p:sldId id="360" r:id="rId5"/>
    <p:sldId id="361" r:id="rId6"/>
    <p:sldId id="364" r:id="rId7"/>
    <p:sldId id="362" r:id="rId8"/>
    <p:sldId id="363" r:id="rId9"/>
    <p:sldId id="365" r:id="rId10"/>
    <p:sldId id="316" r:id="rId11"/>
    <p:sldId id="317" r:id="rId12"/>
    <p:sldId id="318" r:id="rId13"/>
    <p:sldId id="319" r:id="rId14"/>
    <p:sldId id="320" r:id="rId15"/>
    <p:sldId id="321" r:id="rId16"/>
    <p:sldId id="322" r:id="rId17"/>
    <p:sldId id="323" r:id="rId18"/>
    <p:sldId id="324" r:id="rId19"/>
    <p:sldId id="325" r:id="rId20"/>
    <p:sldId id="326" r:id="rId21"/>
    <p:sldId id="327" r:id="rId22"/>
    <p:sldId id="328" r:id="rId23"/>
    <p:sldId id="357" r:id="rId24"/>
    <p:sldId id="329" r:id="rId25"/>
    <p:sldId id="330" r:id="rId26"/>
    <p:sldId id="331" r:id="rId27"/>
    <p:sldId id="332" r:id="rId28"/>
    <p:sldId id="333" r:id="rId29"/>
    <p:sldId id="334" r:id="rId30"/>
    <p:sldId id="335" r:id="rId31"/>
    <p:sldId id="336" r:id="rId32"/>
    <p:sldId id="337" r:id="rId33"/>
    <p:sldId id="338" r:id="rId34"/>
    <p:sldId id="339" r:id="rId35"/>
    <p:sldId id="340" r:id="rId3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52;&#1072;&#1096;&#1072;\AppData\Roaming\Microsoft\Excel\&#1040;&#1082;&#1094;&#1080;&#1080;%20(version%202).xlsb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52;&#1072;&#1096;&#1072;\Desktop\&#1044;&#1080;&#1087;&#1083;&#1086;&#1084;_2\&#1040;&#1082;&#1094;&#1080;&#1080;%20(&#1042;&#1086;&#1089;&#1089;&#1090;&#1072;&#1085;&#1086;&#1074;&#1083;&#1077;&#1085;&#1085;&#1099;&#1081;)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52;&#1072;&#1096;&#1072;\Desktop\&#1044;&#1080;&#1087;&#1083;&#1086;&#1084;_2\&#1055;&#1080;&#1089;&#1090;&#1091;&#1085;&#1086;&#1074;%20&#1089;&#1080;&#1090;&#1085;&#1080;&#1082;&#1086;&#1074;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52;&#1072;&#1096;&#1072;\Desktop\&#1044;&#1080;&#1087;&#1083;&#1086;&#1084;_2\&#1055;&#1080;&#1089;&#1090;&#1091;&#1085;&#1086;&#1074;%20&#1089;&#1080;&#1090;&#1085;&#1080;&#1082;&#1086;&#1074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0"/>
    <c:plotArea>
      <c:layout/>
      <c:pie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latin typeface="Times New Roman" pitchFamily="18" charset="0"/>
                    <a:cs typeface="Times New Roman" pitchFamily="18" charset="0"/>
                  </a:defRPr>
                </a:pPr>
                <a:endParaRPr lang="uk-UA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Лист1!$E$121:$G$121</c:f>
              <c:strCache>
                <c:ptCount val="3"/>
                <c:pt idx="0">
                  <c:v>Microsoft</c:v>
                </c:pt>
                <c:pt idx="1">
                  <c:v>Intel
 Corporation</c:v>
                </c:pt>
                <c:pt idx="2">
                  <c:v>Chevron
 Corporation</c:v>
                </c:pt>
              </c:strCache>
            </c:strRef>
          </c:cat>
          <c:val>
            <c:numRef>
              <c:f>Лист1!$E$127:$G$127</c:f>
              <c:numCache>
                <c:formatCode>0.00%</c:formatCode>
                <c:ptCount val="3"/>
                <c:pt idx="0">
                  <c:v>9.860391021756354E-2</c:v>
                </c:pt>
                <c:pt idx="1">
                  <c:v>0.54903803594454614</c:v>
                </c:pt>
                <c:pt idx="2">
                  <c:v>0.35235805383789026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A6A-4D75-B8B5-06B7AA13E853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overlay val="0"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uk-UA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103543307086614"/>
          <c:y val="5.5555555555555552E-2"/>
          <c:w val="0.53888888888888886"/>
          <c:h val="0.89814814814814814"/>
        </c:manualLayout>
      </c:layout>
      <c:pieChart>
        <c:varyColors val="1"/>
        <c:ser>
          <c:idx val="0"/>
          <c:order val="0"/>
          <c:explosion val="13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uk-UA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(Лист1!$D$136;Лист1!$F$136)</c:f>
              <c:strCache>
                <c:ptCount val="2"/>
                <c:pt idx="0">
                  <c:v>Tesla</c:v>
                </c:pt>
                <c:pt idx="1">
                  <c:v>Intel
 Corporation</c:v>
                </c:pt>
              </c:strCache>
            </c:strRef>
          </c:cat>
          <c:val>
            <c:numRef>
              <c:f>(Лист1!$D$142;Лист1!$F$142)</c:f>
              <c:numCache>
                <c:formatCode>0.00%</c:formatCode>
                <c:ptCount val="2"/>
                <c:pt idx="0">
                  <c:v>0.77171433654023081</c:v>
                </c:pt>
                <c:pt idx="1">
                  <c:v>0.22828566345976908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3CD-4F16-91BC-4E829B0FDA8F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overlay val="0"/>
      <c:txPr>
        <a:bodyPr/>
        <a:lstStyle/>
        <a:p>
          <a:pPr>
            <a:defRPr sz="1200">
              <a:latin typeface="Times New Roman" pitchFamily="18" charset="0"/>
              <a:cs typeface="Times New Roman" pitchFamily="18" charset="0"/>
            </a:defRPr>
          </a:pPr>
          <a:endParaRPr lang="uk-UA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0"/>
    <c:plotArea>
      <c:layout/>
      <c:pieChart>
        <c:varyColors val="1"/>
        <c:ser>
          <c:idx val="0"/>
          <c:order val="0"/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845-4465-8C8B-53489FB1C468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845-4465-8C8B-53489FB1C468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'Пістунов-Сітніков (2)'!$B$4:$F$4</c:f>
              <c:strCache>
                <c:ptCount val="5"/>
                <c:pt idx="0">
                  <c:v>Apple</c:v>
                </c:pt>
                <c:pt idx="1">
                  <c:v>Tesla</c:v>
                </c:pt>
                <c:pt idx="2">
                  <c:v>Microsoft</c:v>
                </c:pt>
                <c:pt idx="3">
                  <c:v>Intel
 Corporation</c:v>
                </c:pt>
                <c:pt idx="4">
                  <c:v>Chevron
 Corporation</c:v>
                </c:pt>
              </c:strCache>
            </c:strRef>
          </c:cat>
          <c:val>
            <c:numRef>
              <c:f>'Пістунов-Сітніков (2)'!$I$28:$M$28</c:f>
              <c:numCache>
                <c:formatCode>0.00%</c:formatCode>
                <c:ptCount val="5"/>
                <c:pt idx="0">
                  <c:v>0</c:v>
                </c:pt>
                <c:pt idx="1">
                  <c:v>0.33200000000000002</c:v>
                </c:pt>
                <c:pt idx="2">
                  <c:v>0</c:v>
                </c:pt>
                <c:pt idx="3">
                  <c:v>0.6</c:v>
                </c:pt>
                <c:pt idx="4">
                  <c:v>6.8000000000000005E-2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845-4465-8C8B-53489FB1C46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0-775E-43D0-85F5-9587E2E00095}"/>
              </c:ext>
            </c:extLst>
          </c:dPt>
          <c:dPt>
            <c:idx val="1"/>
            <c:bubble3D val="0"/>
            <c:extLst>
              <c:ext xmlns:c16="http://schemas.microsoft.com/office/drawing/2014/chart" uri="{C3380CC4-5D6E-409C-BE32-E72D297353CC}">
                <c16:uniqueId val="{00000001-775E-43D0-85F5-9587E2E00095}"/>
              </c:ext>
            </c:extLst>
          </c:dPt>
          <c:dPt>
            <c:idx val="2"/>
            <c:bubble3D val="0"/>
            <c:extLst>
              <c:ext xmlns:c16="http://schemas.microsoft.com/office/drawing/2014/chart" uri="{C3380CC4-5D6E-409C-BE32-E72D297353CC}">
                <c16:uniqueId val="{00000002-775E-43D0-85F5-9587E2E00095}"/>
              </c:ext>
            </c:extLst>
          </c:dPt>
          <c:dPt>
            <c:idx val="3"/>
            <c:bubble3D val="0"/>
            <c:extLst>
              <c:ext xmlns:c16="http://schemas.microsoft.com/office/drawing/2014/chart" uri="{C3380CC4-5D6E-409C-BE32-E72D297353CC}">
                <c16:uniqueId val="{00000003-775E-43D0-85F5-9587E2E00095}"/>
              </c:ext>
            </c:extLst>
          </c:dPt>
          <c:dLbls>
            <c:dLbl>
              <c:idx val="0"/>
              <c:layout>
                <c:manualLayout>
                  <c:x val="4.3454749974435013E-2"/>
                  <c:y val="-5.44084968653529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75E-43D0-85F5-9587E2E00095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75E-43D0-85F5-9587E2E00095}"/>
                </c:ext>
              </c:extLst>
            </c:dLbl>
            <c:dLbl>
              <c:idx val="2"/>
              <c:layout>
                <c:manualLayout>
                  <c:x val="0.14640338139550738"/>
                  <c:y val="2.129112099329552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775E-43D0-85F5-9587E2E0009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uk-UA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'Пістунов-Сітніков'!$B$4:$F$4</c:f>
              <c:strCache>
                <c:ptCount val="5"/>
                <c:pt idx="0">
                  <c:v>Apple</c:v>
                </c:pt>
                <c:pt idx="1">
                  <c:v>Tesla</c:v>
                </c:pt>
                <c:pt idx="2">
                  <c:v>Microsoft</c:v>
                </c:pt>
                <c:pt idx="3">
                  <c:v>Intel
 Corporation</c:v>
                </c:pt>
                <c:pt idx="4">
                  <c:v>Chevron
 Corporation</c:v>
                </c:pt>
              </c:strCache>
            </c:strRef>
          </c:cat>
          <c:val>
            <c:numRef>
              <c:f>'Пістунов-Сітніков'!$C$24:$G$24</c:f>
              <c:numCache>
                <c:formatCode>0.00%</c:formatCode>
                <c:ptCount val="5"/>
                <c:pt idx="0">
                  <c:v>2.724778290427872E-2</c:v>
                </c:pt>
                <c:pt idx="1">
                  <c:v>1.0167192610256674E-5</c:v>
                </c:pt>
                <c:pt idx="2">
                  <c:v>1.9170812102995045E-2</c:v>
                </c:pt>
                <c:pt idx="3">
                  <c:v>0.91104589040603301</c:v>
                </c:pt>
                <c:pt idx="4">
                  <c:v>4.252536654721812E-2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75E-43D0-85F5-9587E2E0009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b"/>
      <c:legendEntry>
        <c:idx val="1"/>
        <c:delete val="1"/>
      </c:legendEntry>
      <c:overlay val="0"/>
      <c:txPr>
        <a:bodyPr rot="0" vert="horz"/>
        <a:lstStyle/>
        <a:p>
          <a:pPr>
            <a:defRPr sz="1200">
              <a:latin typeface="Times New Roman" pitchFamily="18" charset="0"/>
              <a:cs typeface="Times New Roman" pitchFamily="18" charset="0"/>
            </a:defRPr>
          </a:pPr>
          <a:endParaRPr lang="uk-UA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98417B-64A2-4C58-B1AA-571D962D7F27}" type="datetimeFigureOut">
              <a:rPr lang="uk-UA" smtClean="0"/>
              <a:t>04.09.2026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29DF49-FE20-4136-8EEE-01485D0D620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16976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>
            <a:extLst>
              <a:ext uri="{FF2B5EF4-FFF2-40B4-BE49-F238E27FC236}">
                <a16:creationId xmlns:a16="http://schemas.microsoft.com/office/drawing/2014/main" id="{A5E8A11F-FA77-4FCC-A903-AB59BCA7B1F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F507B82-5BCF-448B-820E-34663EC177FC}" type="slidenum">
              <a:rPr lang="ru-RU" altLang="uk-UA"/>
              <a:pPr>
                <a:spcBef>
                  <a:spcPct val="0"/>
                </a:spcBef>
              </a:pPr>
              <a:t>2</a:t>
            </a:fld>
            <a:endParaRPr lang="ru-RU" altLang="uk-UA"/>
          </a:p>
        </p:txBody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2797EDA9-DA99-43D2-888F-21B340752ED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>
            <a:extLst>
              <a:ext uri="{FF2B5EF4-FFF2-40B4-BE49-F238E27FC236}">
                <a16:creationId xmlns:a16="http://schemas.microsoft.com/office/drawing/2014/main" id="{D2F73FCC-37EF-451C-A39A-90AFBFD0B83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lang="uk-UA" altLang="uk-UA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29DF49-FE20-4136-8EEE-01485D0D620F}" type="slidenum">
              <a:rPr lang="uk-UA" smtClean="0"/>
              <a:t>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137809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250E8D-DA39-03EA-8B1D-1D1A90672C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791A78FC-C992-29EE-67AE-1E90744E26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A258A6D-733D-C8E7-4584-9E7F142DF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CA8C9-E8A4-42F7-AF6F-06CF1D75063B}" type="datetime1">
              <a:rPr lang="uk-UA" smtClean="0"/>
              <a:t>04.09.2026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1C7A00F7-7AF0-DC19-DA8A-DCC6AA6AAE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Лектор: д.т.н., проф. Пістунов І.М.</a:t>
            </a:r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DCD9DD2-4A39-DA13-0D64-2201E3407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15CD1-0719-4FD9-B278-C7A6BC52C91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93600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09D817-3995-32BE-7162-4CE1A13AB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F4DAAD2-8CB7-9D66-B51D-940A76089D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1F555F5-DAF2-C827-D1DF-BF1D291F1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4E761-E4DB-4778-B43C-752BC81BE3A4}" type="datetime1">
              <a:rPr lang="uk-UA" smtClean="0"/>
              <a:t>04.09.2026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3A14900-C631-119B-E32D-B82BA5C98F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Лектор: д.т.н., проф. Пістунов І.М.</a:t>
            </a:r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367909A-9212-E0BB-9BED-8210DC61E0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15CD1-0719-4FD9-B278-C7A6BC52C91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78456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87AB15-1C53-6052-666E-A4412639D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C113647C-A45C-DCC0-1E96-652868D569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D501D3A-BAF1-D664-FCAE-F28D3E937E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4A6DC-008D-4ED7-A920-762C9FE99B2D}" type="datetime1">
              <a:rPr lang="uk-UA" smtClean="0"/>
              <a:t>04.09.2026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C0C672F-4CD1-ECF4-9102-0BDDB5F12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Лектор: д.т.н., проф. Пістунов І.М.</a:t>
            </a:r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981079F-0252-A029-D4CC-6DF3763328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15CD1-0719-4FD9-B278-C7A6BC52C91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9094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D9289-1D63-5FDB-C21D-C71D14F4B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9796AE8-37F8-7E2E-6356-68CDE9D1BE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4D17F125-03F2-9042-8D8F-4DF36C163F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F5148A8-8108-8B5C-FCEA-96A87BAC7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7E311-5786-40A0-B06A-E3A9FE9E2240}" type="datetime1">
              <a:rPr lang="uk-UA" smtClean="0"/>
              <a:t>04.09.2026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08C49CE7-C201-2443-1123-7188DC751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Лектор: д.т.н., проф. Пістунов І.М.</a:t>
            </a:r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A303B08-2DBF-81C1-C5A9-51E92D440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15CD1-0719-4FD9-B278-C7A6BC52C91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5388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1DEF4E-1D09-2FF2-E1D5-086EE0F0A8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86B0BE0-69AF-2ACA-D58E-37CED5EF15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92B347B7-66EA-53C3-EA6F-66473ACCDB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06BE920B-847D-0005-A63A-0728D5EE97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422D05CA-DF4B-8E52-3BDB-F01E4B7E4B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ABBFCF60-8D3D-9FB0-3BAD-BC70CFABA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FFE25-13AF-4EE0-A53A-B971DC3D231C}" type="datetime1">
              <a:rPr lang="uk-UA" smtClean="0"/>
              <a:t>04.09.2026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37321858-ECE8-7A56-453D-8DCA7B903D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Лектор: д.т.н., проф. Пістунов І.М.</a:t>
            </a:r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D05AC8F9-3AC1-1275-2950-6AD7B6670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15CD1-0719-4FD9-B278-C7A6BC52C91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405136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D33DD3-2D29-3566-9288-489F60369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7918B8F-5341-EBEC-1EE3-3A4FAA61A1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D4F6-265F-46B7-9EAD-9416FF8B5B9E}" type="datetime1">
              <a:rPr lang="uk-UA" smtClean="0"/>
              <a:t>04.09.2026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6DF59283-7C02-63F0-8C78-CFD36163A8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Лектор: д.т.н., проф. Пістунов І.М.</a:t>
            </a:r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6C07C04F-A8CF-EEF5-1D76-B1AD8B076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15CD1-0719-4FD9-B278-C7A6BC52C91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99128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F1774133-6EFA-3976-B6A5-D48457AF1E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93989-CE57-43EF-852E-DC09CB9E2E98}" type="datetime1">
              <a:rPr lang="uk-UA" smtClean="0"/>
              <a:t>04.09.2026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C8FBE92C-4894-2CDF-B75B-D10F24EC3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Лектор: д.т.н., проф. Пістунов І.М.</a:t>
            </a:r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1A9C9402-4AD1-862B-54B9-7C8E6C9DB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15CD1-0719-4FD9-B278-C7A6BC52C91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307912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0F0E42-B361-E257-1E2C-4321FA324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5AFBC8A2-3755-6D42-8F49-A83784F0D4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761C504-DF23-E199-BA84-1014F87936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4296754D-5061-557E-1F35-AF9A6109C6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F9C86-7643-4451-A1C7-A4410F1C0F5F}" type="datetime1">
              <a:rPr lang="uk-UA" smtClean="0"/>
              <a:t>04.09.2026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51AC5BF3-59E8-65A2-F4A7-657218C093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Лектор: д.т.н., проф. Пістунов І.М.</a:t>
            </a:r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8F23504-B63C-65A8-4C87-27EAEA2130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15CD1-0719-4FD9-B278-C7A6BC52C91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84995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CF4F4D-DC41-2800-FA92-5811F6219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0BD430B6-958C-6055-A97E-8DC53818BE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4C93670E-C273-63BF-0EA1-F45556F839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E9A82DF-9C9B-3E99-674E-53761BD2CA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5ADFE-EF44-43A7-96BA-63F7E2A587ED}" type="datetime1">
              <a:rPr lang="uk-UA" smtClean="0"/>
              <a:t>04.09.2026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2F10D81-1061-C68A-BB71-5BD72E4A8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Лектор: д.т.н., проф. Пістунов І.М.</a:t>
            </a:r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831C8885-649D-2FCF-D697-A70503962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15CD1-0719-4FD9-B278-C7A6BC52C91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74982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5572BA-F7C9-7084-F546-7DC2852B1A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E4F06771-D4E4-075B-3060-D17584507D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A67F01E-16DB-47F0-00D7-9DB855062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64309-C53F-42E5-AAFC-5DB41CC84183}" type="datetime1">
              <a:rPr lang="uk-UA" smtClean="0"/>
              <a:t>04.09.2026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928377BC-E571-47CA-6D68-B0E7181A69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Лектор: д.т.н., проф. Пістунов І.М.</a:t>
            </a:r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8DD86A4-07EA-EA01-66B3-D145536283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15CD1-0719-4FD9-B278-C7A6BC52C91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804497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0B1784FA-0E47-99D1-41FB-5F4F4EC1FA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586E5E1A-42FA-7987-5CE8-B36800C80F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362337C-611F-A1D6-8644-0206FFBF16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72DF3-DE9C-42D4-AE56-49A85DE78595}" type="datetime1">
              <a:rPr lang="uk-UA" smtClean="0"/>
              <a:t>04.09.2026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F99DC49-DF85-2FF4-F14A-288A50CB00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Лектор: д.т.н., проф. Пістунов І.М.</a:t>
            </a:r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5FB6D3E4-7954-F9EB-99E7-8FB826BBCB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15CD1-0719-4FD9-B278-C7A6BC52C91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173437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Слайд із назво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10" y="6073032"/>
            <a:ext cx="11268479" cy="606553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11470820" y="6392636"/>
            <a:ext cx="58782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8DC56AA3-0D82-44D9-83B2-C252F27638A7}" type="slidenum">
              <a:rPr lang="ru-RU" sz="1200" smtClean="0"/>
              <a:pPr algn="ctr"/>
              <a:t>‹№›</a:t>
            </a:fld>
            <a:endParaRPr lang="ru-RU" sz="1200" dirty="0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0" hasCustomPrompt="1"/>
          </p:nvPr>
        </p:nvSpPr>
        <p:spPr>
          <a:xfrm>
            <a:off x="176010" y="220891"/>
            <a:ext cx="11817327" cy="96361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100" b="1" baseline="0"/>
            </a:lvl1pPr>
            <a:lvl2pPr marL="342900" indent="0">
              <a:buNone/>
              <a:defRPr sz="2100" b="1"/>
            </a:lvl2pPr>
            <a:lvl3pPr marL="685800" indent="0">
              <a:buNone/>
              <a:defRPr sz="2100" b="1"/>
            </a:lvl3pPr>
            <a:lvl4pPr marL="1028700" indent="0">
              <a:buNone/>
              <a:defRPr sz="2100" b="1"/>
            </a:lvl4pPr>
            <a:lvl5pPr marL="1371600" indent="0">
              <a:buNone/>
              <a:defRPr sz="2100" b="1"/>
            </a:lvl5pPr>
          </a:lstStyle>
          <a:p>
            <a:pPr lvl="0"/>
            <a:r>
              <a:rPr lang="en-US" dirty="0"/>
              <a:t>SLIDE TITLE</a:t>
            </a:r>
            <a:endParaRPr lang="ru-RU" dirty="0"/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11" hasCustomPrompt="1"/>
          </p:nvPr>
        </p:nvSpPr>
        <p:spPr>
          <a:xfrm>
            <a:off x="652918" y="6325830"/>
            <a:ext cx="9960655" cy="2360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825" baseline="0"/>
            </a:lvl1pPr>
            <a:lvl2pPr marL="342900" indent="0">
              <a:buNone/>
              <a:defRPr sz="825"/>
            </a:lvl2pPr>
            <a:lvl3pPr marL="685800" indent="0">
              <a:buNone/>
              <a:defRPr sz="825"/>
            </a:lvl3pPr>
            <a:lvl4pPr marL="1028700" indent="0">
              <a:buNone/>
              <a:defRPr sz="825"/>
            </a:lvl4pPr>
            <a:lvl5pPr marL="1371600" indent="0">
              <a:buNone/>
              <a:defRPr sz="825"/>
            </a:lvl5pPr>
          </a:lstStyle>
          <a:p>
            <a:pPr lvl="0"/>
            <a:r>
              <a:rPr lang="en-US" noProof="0" dirty="0"/>
              <a:t>Speaker name</a:t>
            </a:r>
            <a:r>
              <a:rPr lang="uk-UA" noProof="0" dirty="0"/>
              <a:t>. </a:t>
            </a:r>
            <a:r>
              <a:rPr lang="en-US" noProof="0" dirty="0"/>
              <a:t>University title</a:t>
            </a:r>
            <a:r>
              <a:rPr lang="uk-UA" noProof="0" dirty="0"/>
              <a:t>. </a:t>
            </a:r>
            <a:r>
              <a:rPr lang="en-US" noProof="0" dirty="0"/>
              <a:t>Not necessary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18719498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AEDD504C-01A0-406B-849B-AB9A95BC6B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98EEE9-1DB8-418D-B8BA-537B346B0772}" type="datetime1">
              <a:rPr lang="uk-UA" altLang="uk-UA" smtClean="0"/>
              <a:t>04.09.2026</a:t>
            </a:fld>
            <a:endParaRPr lang="ru-RU" altLang="uk-UA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5D72C28D-14C3-4705-883A-AB178A3D87C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altLang="uk-UA"/>
              <a:t>Лектор: д.т.н., проф. Пістунов І.М.</a:t>
            </a:r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410D1581-701F-4C9C-926A-C09CAEB5C6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F696BC-E799-4DBA-9659-588F0C054FA8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13261018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E5AF250C-F7EC-EE84-2E17-9579C64A75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2E7A330D-E636-0F3D-C3F0-D8A73A2888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A25FA8B-3B70-7FB5-D09D-2266336B81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CD03E2-500A-47DD-925B-549B15A45401}" type="datetime1">
              <a:rPr lang="uk-UA" smtClean="0"/>
              <a:t>04.09.2026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860A206-1D2F-9F54-ABFE-C9AA880F9E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ru-RU"/>
              <a:t>Лектор: д.т.н., проф. Пістунов І.М.</a:t>
            </a:r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EDA687C-71E6-72B4-C81A-1ACFBF9E21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A115CD1-0719-4FD9-B278-C7A6BC52C91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030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7" Type="http://schemas.openxmlformats.org/officeDocument/2006/relationships/image" Target="../media/image14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2.x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3.wmf"/><Relationship Id="rId4" Type="http://schemas.openxmlformats.org/officeDocument/2006/relationships/oleObject" Target="../embeddings/oleObject2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image" Target="../media/image15.wmf"/><Relationship Id="rId7" Type="http://schemas.openxmlformats.org/officeDocument/2006/relationships/image" Target="../media/image17.w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12.x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16.wmf"/><Relationship Id="rId4" Type="http://schemas.openxmlformats.org/officeDocument/2006/relationships/oleObject" Target="../embeddings/oleObject5.bin"/><Relationship Id="rId9" Type="http://schemas.openxmlformats.org/officeDocument/2006/relationships/image" Target="../media/image18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7" Type="http://schemas.openxmlformats.org/officeDocument/2006/relationships/image" Target="../media/image21.wmf"/><Relationship Id="rId2" Type="http://schemas.openxmlformats.org/officeDocument/2006/relationships/oleObject" Target="../embeddings/oleObject8.bin"/><Relationship Id="rId1" Type="http://schemas.openxmlformats.org/officeDocument/2006/relationships/slideLayout" Target="../slideLayouts/slideLayout12.x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20.wmf"/><Relationship Id="rId4" Type="http://schemas.openxmlformats.org/officeDocument/2006/relationships/oleObject" Target="../embeddings/oleObject9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oleObject" Target="../embeddings/oleObject11.bin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oleObject" Target="../embeddings/oleObject12.bin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oleObject" Target="../embeddings/oleObject13.bin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2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ED34657-971F-4D27-8C2D-89B144737D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8738" y="0"/>
            <a:ext cx="4639262" cy="6858000"/>
          </a:xfrm>
          <a:prstGeom prst="rect">
            <a:avLst/>
          </a:prstGeom>
        </p:spPr>
      </p:pic>
      <p:sp>
        <p:nvSpPr>
          <p:cNvPr id="3" name="Прямоугольник 1">
            <a:extLst>
              <a:ext uri="{FF2B5EF4-FFF2-40B4-BE49-F238E27FC236}">
                <a16:creationId xmlns:a16="http://schemas.microsoft.com/office/drawing/2014/main" id="{7ACFBE37-C740-DC02-5A21-3B6E3023520B}"/>
              </a:ext>
            </a:extLst>
          </p:cNvPr>
          <p:cNvSpPr/>
          <p:nvPr/>
        </p:nvSpPr>
        <p:spPr>
          <a:xfrm>
            <a:off x="1834394" y="808935"/>
            <a:ext cx="4549638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500" dirty="0" bmk="">
                <a:latin typeface="Calibri" panose="020F0502020204030204" pitchFamily="34" charset="0"/>
              </a:rPr>
              <a:t>Пістунов І.М.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3000" b="1" dirty="0">
                <a:latin typeface="Calibri" panose="020F0502020204030204" pitchFamily="34" charset="0"/>
                <a:cs typeface="Arial" panose="020B0604020202020204" pitchFamily="34" charset="0"/>
              </a:rPr>
              <a:t>Основи прийняття фінансових рішень.</a:t>
            </a:r>
            <a:r>
              <a:rPr lang="uk-UA" sz="3000" b="1" dirty="0">
                <a:latin typeface="Calibri" panose="020F0502020204030204" pitchFamily="34" charset="0"/>
              </a:rPr>
              <a:t> </a:t>
            </a:r>
            <a:r>
              <a:rPr lang="uk-UA" sz="2500" dirty="0">
                <a:latin typeface="Calibri" panose="020F0502020204030204" pitchFamily="34" charset="0"/>
              </a:rPr>
              <a:t>навч. </a:t>
            </a:r>
            <a:r>
              <a:rPr lang="uk-UA" sz="2500" dirty="0" err="1">
                <a:latin typeface="Calibri" panose="020F0502020204030204" pitchFamily="34" charset="0"/>
              </a:rPr>
              <a:t>наоч</a:t>
            </a:r>
            <a:r>
              <a:rPr lang="uk-UA" sz="2500" dirty="0">
                <a:latin typeface="Calibri" panose="020F0502020204030204" pitchFamily="34" charset="0"/>
              </a:rPr>
              <a:t>. посіб.</a:t>
            </a:r>
            <a:r>
              <a:rPr lang="uk-UA" sz="2500" dirty="0" bmk="">
                <a:latin typeface="Calibri" panose="020F0502020204030204" pitchFamily="34" charset="0"/>
              </a:rPr>
              <a:t> Дніпро : НТУ «ДП», 2026.   35 с.</a:t>
            </a:r>
          </a:p>
        </p:txBody>
      </p:sp>
      <p:sp>
        <p:nvSpPr>
          <p:cNvPr id="4" name="Прямоугольник 6">
            <a:extLst>
              <a:ext uri="{FF2B5EF4-FFF2-40B4-BE49-F238E27FC236}">
                <a16:creationId xmlns:a16="http://schemas.microsoft.com/office/drawing/2014/main" id="{3C3BF246-303F-7C3D-17EE-340743695446}"/>
              </a:ext>
            </a:extLst>
          </p:cNvPr>
          <p:cNvSpPr/>
          <p:nvPr/>
        </p:nvSpPr>
        <p:spPr>
          <a:xfrm>
            <a:off x="1703512" y="3496706"/>
            <a:ext cx="4896544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uk-UA" sz="1500" dirty="0">
                <a:latin typeface="Calibri" panose="020F0502020204030204" pitchFamily="34" charset="0"/>
                <a:ea typeface="Times New Roman" pitchFamily="18" charset="0"/>
                <a:cs typeface="Times New Roman" pitchFamily="18" charset="0"/>
              </a:rPr>
              <a:t>В посібнику розглядаються практичні питання стосовно використання оптимальних розрахунків при розробці та оцінюванні інвестиційних проектів. Описано порядок  розрахунків програмою </a:t>
            </a:r>
            <a:r>
              <a:rPr lang="en-US" sz="1500" dirty="0">
                <a:latin typeface="Calibri" panose="020F0502020204030204" pitchFamily="34" charset="0"/>
                <a:ea typeface="Times New Roman" pitchFamily="18" charset="0"/>
                <a:cs typeface="Times New Roman" pitchFamily="18" charset="0"/>
              </a:rPr>
              <a:t>Excel.</a:t>
            </a:r>
            <a:endParaRPr lang="uk-UA" sz="1500" dirty="0">
              <a:latin typeface="Calibri" panose="020F0502020204030204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endParaRPr lang="en-US" sz="1500" dirty="0">
              <a:latin typeface="Calibri" panose="020F0502020204030204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uk-UA" sz="1500" dirty="0">
                <a:latin typeface="Calibri" panose="020F0502020204030204" pitchFamily="34" charset="0"/>
                <a:ea typeface="Times New Roman" pitchFamily="18" charset="0"/>
                <a:cs typeface="Times New Roman" pitchFamily="18" charset="0"/>
              </a:rPr>
              <a:t>Призначено для студентів спеціальності 051 «Економіка», 071 «Облік і оподаткування», 072 «Фінанси, банківська справа та страхування»,  073 «Менеджмент», 292 «Міжнародні економічні відносини»  </a:t>
            </a:r>
            <a:endParaRPr lang="uk-UA" sz="15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7" name="Прямоугольник 5">
            <a:extLst>
              <a:ext uri="{FF2B5EF4-FFF2-40B4-BE49-F238E27FC236}">
                <a16:creationId xmlns:a16="http://schemas.microsoft.com/office/drawing/2014/main" id="{DE1D347B-0CBD-04FF-7804-2C297762A22A}"/>
              </a:ext>
            </a:extLst>
          </p:cNvPr>
          <p:cNvSpPr/>
          <p:nvPr/>
        </p:nvSpPr>
        <p:spPr>
          <a:xfrm>
            <a:off x="1247457" y="5573494"/>
            <a:ext cx="60010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uk-UA" sz="1200" b="1" dirty="0">
                <a:cs typeface="Times New Roman" pitchFamily="18" charset="0"/>
              </a:rPr>
              <a:t>Рецензенти: </a:t>
            </a:r>
          </a:p>
          <a:p>
            <a:pPr algn="just">
              <a:defRPr/>
            </a:pPr>
            <a:r>
              <a:rPr lang="uk-UA" sz="1200" b="1" dirty="0">
                <a:cs typeface="Times New Roman" pitchFamily="18" charset="0"/>
              </a:rPr>
              <a:t>Васильєва Н.К., </a:t>
            </a:r>
            <a:r>
              <a:rPr lang="uk-UA" sz="1200" dirty="0"/>
              <a:t>завідувач каф. інформаційних систем Д</a:t>
            </a:r>
            <a:r>
              <a:rPr lang="uk-UA" sz="1200" dirty="0">
                <a:cs typeface="Times New Roman" pitchFamily="18" charset="0"/>
              </a:rPr>
              <a:t>ДАЕУ, </a:t>
            </a:r>
            <a:r>
              <a:rPr lang="uk-UA" sz="1200" dirty="0" err="1">
                <a:cs typeface="Times New Roman" pitchFamily="18" charset="0"/>
              </a:rPr>
              <a:t>д.е.н</a:t>
            </a:r>
            <a:r>
              <a:rPr lang="uk-UA" sz="1200" dirty="0">
                <a:cs typeface="Times New Roman" pitchFamily="18" charset="0"/>
              </a:rPr>
              <a:t>., проф.</a:t>
            </a:r>
            <a:endParaRPr lang="uk-UA" sz="1200" dirty="0"/>
          </a:p>
          <a:p>
            <a:pPr algn="just">
              <a:defRPr/>
            </a:pPr>
            <a:r>
              <a:rPr lang="uk-UA" sz="1200" b="1" dirty="0" err="1">
                <a:cs typeface="Times New Roman" pitchFamily="18" charset="0"/>
              </a:rPr>
              <a:t>Алексеєв</a:t>
            </a:r>
            <a:r>
              <a:rPr lang="uk-UA" sz="1200" b="1" dirty="0">
                <a:cs typeface="Times New Roman" pitchFamily="18" charset="0"/>
              </a:rPr>
              <a:t> М.О., </a:t>
            </a:r>
            <a:r>
              <a:rPr lang="uk-UA" sz="1200" dirty="0">
                <a:cs typeface="Times New Roman" pitchFamily="18" charset="0"/>
              </a:rPr>
              <a:t>зав каф. програмних засобів комп’ютерних систем НТУ “ДП”, проф.</a:t>
            </a:r>
            <a:endParaRPr lang="uk-UA" sz="1200" b="1" dirty="0">
              <a:cs typeface="Times New Roman" pitchFamily="18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4A97DA1E-7ABD-21C3-A2FB-43D1E06605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altLang="uk-UA"/>
              <a:t>Лектор: д.т.н., проф. Пістунов І.М.</a:t>
            </a:r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507C662A-9DF5-720A-038E-1098CB960C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696BC-E799-4DBA-9659-588F0C054FA8}" type="slidenum">
              <a:rPr lang="ru-RU" altLang="uk-UA" smtClean="0"/>
              <a:pPr/>
              <a:t>1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11552277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4">
            <a:extLst>
              <a:ext uri="{FF2B5EF4-FFF2-40B4-BE49-F238E27FC236}">
                <a16:creationId xmlns:a16="http://schemas.microsoft.com/office/drawing/2014/main" id="{3CE5EF16-CF97-48CD-AA36-7117F49209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1" y="404813"/>
            <a:ext cx="896461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uk-UA" altLang="uk-UA" sz="4000" b="1" dirty="0">
                <a:solidFill>
                  <a:srgbClr val="FF3300"/>
                </a:solidFill>
              </a:rPr>
              <a:t>ЗМІСТ</a:t>
            </a:r>
            <a:endParaRPr lang="ru-RU" altLang="uk-UA" sz="4000" dirty="0">
              <a:solidFill>
                <a:srgbClr val="FF33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CB85900-A86B-4502-EADD-4B7341522BA0}"/>
              </a:ext>
            </a:extLst>
          </p:cNvPr>
          <p:cNvSpPr txBox="1"/>
          <p:nvPr/>
        </p:nvSpPr>
        <p:spPr>
          <a:xfrm>
            <a:off x="1438336" y="1465353"/>
            <a:ext cx="864096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altLang="uk-UA" dirty="0"/>
              <a:t>Вступ………………………………………………………………………………………...3</a:t>
            </a:r>
          </a:p>
          <a:p>
            <a:r>
              <a:rPr lang="uk-UA" altLang="uk-UA" dirty="0"/>
              <a:t>Моделі оцінки вартості облігацій……………………………………………….11</a:t>
            </a:r>
          </a:p>
          <a:p>
            <a:r>
              <a:rPr lang="uk-UA" altLang="uk-UA" dirty="0"/>
              <a:t>Оцінка акцій………………………………………………………………………………12</a:t>
            </a:r>
          </a:p>
          <a:p>
            <a:r>
              <a:rPr lang="uk-UA" altLang="uk-UA" kern="0" dirty="0"/>
              <a:t>Статистичні характеристики акцій…………………………………………….. 16</a:t>
            </a:r>
          </a:p>
          <a:p>
            <a:r>
              <a:rPr lang="uk-UA" altLang="uk-UA" dirty="0"/>
              <a:t>Міри оцінки ефективності інвестицій у цінні папери……………………19</a:t>
            </a:r>
          </a:p>
          <a:p>
            <a:r>
              <a:rPr lang="uk-UA" altLang="uk-UA" dirty="0"/>
              <a:t>Моделі </a:t>
            </a:r>
            <a:r>
              <a:rPr lang="uk-UA" altLang="uk-UA" dirty="0" err="1"/>
              <a:t>Марковіца-Тобіна</a:t>
            </a:r>
            <a:r>
              <a:rPr lang="uk-UA" altLang="uk-UA" dirty="0"/>
              <a:t>…………………………………………………………20</a:t>
            </a:r>
          </a:p>
          <a:p>
            <a:r>
              <a:rPr lang="uk-UA" dirty="0"/>
              <a:t>Модель </a:t>
            </a:r>
            <a:r>
              <a:rPr lang="uk-UA" dirty="0" err="1"/>
              <a:t>Щарпа</a:t>
            </a:r>
            <a:r>
              <a:rPr lang="uk-UA" dirty="0"/>
              <a:t>…………………………………………………………………………21</a:t>
            </a:r>
          </a:p>
          <a:p>
            <a:r>
              <a:rPr lang="uk-UA" dirty="0"/>
              <a:t>Моделі оптимізації портфеля цінних паперів проф. </a:t>
            </a:r>
            <a:r>
              <a:rPr lang="uk-UA" dirty="0" err="1"/>
              <a:t>Пістунова</a:t>
            </a:r>
            <a:r>
              <a:rPr lang="uk-UA" dirty="0"/>
              <a:t> І.М..22</a:t>
            </a:r>
          </a:p>
          <a:p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9 </a:t>
            </a:r>
            <a:r>
              <a:rPr lang="uk-UA" dirty="0">
                <a:solidFill>
                  <a:srgbClr val="333333"/>
                </a:solidFill>
                <a:latin typeface="Arial" panose="020B0604020202020204" pitchFamily="34" charset="0"/>
              </a:rPr>
              <a:t>методів оцінки вартості 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стартапу…………………………………26</a:t>
            </a:r>
          </a:p>
          <a:p>
            <a:endParaRPr lang="uk-UA" altLang="uk-UA" dirty="0"/>
          </a:p>
          <a:p>
            <a:endParaRPr lang="uk-UA" dirty="0"/>
          </a:p>
          <a:p>
            <a:endParaRPr lang="uk-UA" altLang="uk-UA" kern="0" dirty="0"/>
          </a:p>
          <a:p>
            <a:endParaRPr lang="uk-UA" dirty="0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86B33CAE-1AB5-8500-34EB-4984F8EBB7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Лектор: д.т.н., проф. Пістунов І.М.</a:t>
            </a:r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5E949F90-109F-F624-8A0A-86AB0CE28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15CD1-0719-4FD9-B278-C7A6BC52C918}" type="slidenum">
              <a:rPr lang="uk-UA" smtClean="0"/>
              <a:t>2</a:t>
            </a:fld>
            <a:endParaRPr lang="uk-UA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7E616B7-D3EC-6ED9-1D79-D6640DFBD7DF}"/>
              </a:ext>
            </a:extLst>
          </p:cNvPr>
          <p:cNvSpPr txBox="1"/>
          <p:nvPr/>
        </p:nvSpPr>
        <p:spPr>
          <a:xfrm>
            <a:off x="594360" y="805101"/>
            <a:ext cx="10277856" cy="48628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uk-UA" sz="3500" b="1" dirty="0"/>
              <a:t>ВСТУП</a:t>
            </a:r>
          </a:p>
          <a:p>
            <a:pPr>
              <a:buNone/>
            </a:pPr>
            <a:r>
              <a:rPr lang="uk-UA" sz="2500" b="1" dirty="0"/>
              <a:t>«Основи прийняття фінансових рішень»</a:t>
            </a:r>
            <a:r>
              <a:rPr lang="uk-UA" sz="2500" dirty="0"/>
              <a:t> — це вивчення того, </a:t>
            </a:r>
            <a:r>
              <a:rPr lang="uk-UA" sz="2500" b="1" dirty="0"/>
              <a:t>як правильно вирішувати, що робити з грошима</a:t>
            </a:r>
            <a:r>
              <a:rPr lang="uk-UA" sz="2500" dirty="0"/>
              <a:t>.</a:t>
            </a:r>
          </a:p>
          <a:p>
            <a:pPr>
              <a:buNone/>
            </a:pPr>
            <a:r>
              <a:rPr lang="uk-UA" sz="2500" dirty="0"/>
              <a:t>Зазвичай сюди входять: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uk-UA" sz="2500" dirty="0"/>
              <a:t>як складати </a:t>
            </a:r>
            <a:r>
              <a:rPr lang="uk-UA" sz="2500" b="1" dirty="0"/>
              <a:t>бюджет</a:t>
            </a:r>
            <a:r>
              <a:rPr lang="uk-UA" sz="2500" dirty="0"/>
              <a:t> і контролювати витрати;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uk-UA" sz="2500" dirty="0"/>
              <a:t>як оцінювати </a:t>
            </a:r>
            <a:r>
              <a:rPr lang="uk-UA" sz="2500" b="1" dirty="0"/>
              <a:t>доходи, витрати та ризики</a:t>
            </a:r>
            <a:r>
              <a:rPr lang="uk-UA" sz="2500" dirty="0"/>
              <a:t>;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uk-UA" sz="2500" dirty="0"/>
              <a:t>коли варто </a:t>
            </a:r>
            <a:r>
              <a:rPr lang="uk-UA" sz="2500" b="1" dirty="0"/>
              <a:t>заощаджувати, інвестувати або брати кредит</a:t>
            </a:r>
            <a:r>
              <a:rPr lang="uk-UA" sz="2500" dirty="0"/>
              <a:t>;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uk-UA" sz="2500" dirty="0"/>
              <a:t>як порівнювати різні фінансові варіанти;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uk-UA" sz="2500" dirty="0"/>
              <a:t>як приймати рішення з урахуванням </a:t>
            </a:r>
            <a:r>
              <a:rPr lang="uk-UA" sz="2500" b="1" dirty="0"/>
              <a:t>доходності, ризику та часу</a:t>
            </a:r>
            <a:r>
              <a:rPr lang="uk-UA" sz="2500" dirty="0"/>
              <a:t>. </a:t>
            </a:r>
          </a:p>
          <a:p>
            <a:pPr>
              <a:buNone/>
            </a:pPr>
            <a:r>
              <a:rPr lang="uk-UA" sz="2500" dirty="0"/>
              <a:t>Простими словами: </a:t>
            </a:r>
            <a:r>
              <a:rPr lang="uk-UA" sz="2500" b="1" dirty="0"/>
              <a:t>це про те, як приймати розумні рішення щодо грошей, щоб отримувати максимальну користь і не брати на себе зайвий ризик.</a:t>
            </a:r>
            <a:endParaRPr lang="uk-UA" sz="2500" dirty="0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51B8C156-6F0E-06AD-226B-A570B59FF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Лектор: д.т.н., проф. Пістунов І.М.</a:t>
            </a:r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C7D2ED72-2D58-F13E-0404-9E178D37A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15CD1-0719-4FD9-B278-C7A6BC52C918}" type="slidenum">
              <a:rPr lang="uk-UA" smtClean="0"/>
              <a:t>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694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3F54DE4-84EC-6A2F-E51A-8ACF6A7AAECE}"/>
              </a:ext>
            </a:extLst>
          </p:cNvPr>
          <p:cNvSpPr txBox="1"/>
          <p:nvPr/>
        </p:nvSpPr>
        <p:spPr>
          <a:xfrm>
            <a:off x="239268" y="689788"/>
            <a:ext cx="11713464" cy="54784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500" b="1" dirty="0"/>
              <a:t>Цінні папери</a:t>
            </a:r>
            <a:r>
              <a:rPr lang="uk-UA" sz="2500" dirty="0"/>
              <a:t> — це фінансові документи або електронні записи, які підтверджують певні </a:t>
            </a:r>
            <a:r>
              <a:rPr lang="uk-UA" sz="2500" b="1" dirty="0"/>
              <a:t>майнові права</a:t>
            </a:r>
            <a:r>
              <a:rPr lang="uk-UA" sz="2500" dirty="0"/>
              <a:t> їхнього власника.</a:t>
            </a:r>
          </a:p>
          <a:p>
            <a:pPr>
              <a:buNone/>
            </a:pPr>
            <a:r>
              <a:rPr lang="uk-UA" sz="2500" dirty="0"/>
              <a:t>Найпростіші приклади: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uk-UA" sz="2500" b="1" dirty="0"/>
              <a:t>Акція</a:t>
            </a:r>
            <a:r>
              <a:rPr lang="uk-UA" sz="2500" dirty="0"/>
              <a:t> — ви купуєте частку компанії й можете отримувати дивіденди та заробити, якщо акція подорожчає.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uk-UA" sz="2500" b="1" dirty="0"/>
              <a:t>Облігація</a:t>
            </a:r>
            <a:r>
              <a:rPr lang="uk-UA" sz="2500" dirty="0"/>
              <a:t> — ви фактично позичаєте гроші державі або компанії, а вони зобов'язуються повернути їх із відсотками.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uk-UA" sz="2500" b="1" dirty="0"/>
              <a:t>Інвестиційний сертифікат / пай</a:t>
            </a:r>
            <a:r>
              <a:rPr lang="uk-UA" sz="2500" dirty="0"/>
              <a:t> — підтверджує частку в інвестиційному фонді. </a:t>
            </a:r>
          </a:p>
          <a:p>
            <a:pPr>
              <a:buNone/>
            </a:pPr>
            <a:r>
              <a:rPr lang="uk-UA" sz="2500" b="1" dirty="0"/>
              <a:t>Простий приклад:</a:t>
            </a:r>
            <a:br>
              <a:rPr lang="uk-UA" sz="2500" dirty="0"/>
            </a:br>
            <a:r>
              <a:rPr lang="uk-UA" sz="2500" dirty="0"/>
              <a:t>Ви купили облігацію на 10 000 грн. Компанія отримала ваші гроші в борг і зобов'язується через певний термін повернути 10 000 грн + обумовлений дохід.</a:t>
            </a:r>
          </a:p>
          <a:p>
            <a:pPr>
              <a:buNone/>
            </a:pPr>
            <a:r>
              <a:rPr lang="uk-UA" sz="2500" dirty="0"/>
              <a:t>Тобто </a:t>
            </a:r>
            <a:r>
              <a:rPr lang="uk-UA" sz="2500" b="1" dirty="0"/>
              <a:t>цінний папір — це спосіб юридично оформити право на гроші, частку власності або майбутній дохід</a:t>
            </a:r>
            <a:r>
              <a:rPr lang="uk-UA" sz="2500" dirty="0"/>
              <a:t>.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C50E5FD7-7DC2-A35A-EB35-1C3465455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Лектор: д.т.н., проф. Пістунов І.М.</a:t>
            </a:r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39D36DC-DB93-0B1D-4974-EA69EE8F90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15CD1-0719-4FD9-B278-C7A6BC52C918}" type="slidenum">
              <a:rPr lang="uk-UA" smtClean="0"/>
              <a:t>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985176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E85B898F-7708-7AE3-3639-054C0CB548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Лектор: д.т.н., проф. Пістунов І.М.</a:t>
            </a:r>
            <a:endParaRPr lang="uk-UA"/>
          </a:p>
        </p:txBody>
      </p:sp>
      <p:sp>
        <p:nvSpPr>
          <p:cNvPr id="3" name="Місце для номера слайда 2">
            <a:extLst>
              <a:ext uri="{FF2B5EF4-FFF2-40B4-BE49-F238E27FC236}">
                <a16:creationId xmlns:a16="http://schemas.microsoft.com/office/drawing/2014/main" id="{3DD5CA79-C6B3-1BA3-953A-265A7C25C6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15CD1-0719-4FD9-B278-C7A6BC52C918}" type="slidenum">
              <a:rPr lang="uk-UA" smtClean="0"/>
              <a:t>5</a:t>
            </a:fld>
            <a:endParaRPr lang="uk-U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502137-5E21-876F-9898-8E3F177809B2}"/>
              </a:ext>
            </a:extLst>
          </p:cNvPr>
          <p:cNvSpPr txBox="1"/>
          <p:nvPr/>
        </p:nvSpPr>
        <p:spPr>
          <a:xfrm>
            <a:off x="1280160" y="639169"/>
            <a:ext cx="9985248" cy="50937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500" dirty="0"/>
              <a:t>Чим відрізняється первинний і вторинний ринок цінних паперів 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uk-UA" sz="2500" b="1" dirty="0"/>
              <a:t>Первинний ринок</a:t>
            </a:r>
            <a:r>
              <a:rPr lang="uk-UA" sz="2500" dirty="0"/>
              <a:t> — цінний папір </a:t>
            </a:r>
            <a:r>
              <a:rPr lang="uk-UA" sz="2500" b="1" dirty="0"/>
              <a:t>продається вперше</a:t>
            </a:r>
            <a:r>
              <a:rPr lang="uk-UA" sz="2500" dirty="0"/>
              <a:t>. Гроші від продажу отримує безпосередньо емітент (наприклад, компанія або держава).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uk-UA" sz="2500" b="1" dirty="0"/>
              <a:t>Вторинний ринок</a:t>
            </a:r>
            <a:r>
              <a:rPr lang="uk-UA" sz="2500" dirty="0"/>
              <a:t> — вже випущений цінний папір </a:t>
            </a:r>
            <a:r>
              <a:rPr lang="uk-UA" sz="2500" b="1" dirty="0"/>
              <a:t>перепродається між інвесторами</a:t>
            </a:r>
            <a:r>
              <a:rPr lang="uk-UA" sz="2500" dirty="0"/>
              <a:t>. Гроші отримує попередній власник, а не компанія. </a:t>
            </a:r>
          </a:p>
          <a:p>
            <a:pPr>
              <a:buNone/>
            </a:pPr>
            <a:r>
              <a:rPr lang="uk-UA" sz="2500" b="1" dirty="0"/>
              <a:t>Приклад:</a:t>
            </a:r>
            <a:br>
              <a:rPr lang="uk-UA" sz="2500" dirty="0"/>
            </a:br>
            <a:r>
              <a:rPr lang="uk-UA" sz="2500" dirty="0"/>
              <a:t>Компанія випустила акції та продала їх вам → </a:t>
            </a:r>
            <a:r>
              <a:rPr lang="uk-UA" sz="2500" b="1" dirty="0"/>
              <a:t>первинний ринок</a:t>
            </a:r>
            <a:r>
              <a:rPr lang="uk-UA" sz="2500" dirty="0"/>
              <a:t>.</a:t>
            </a:r>
            <a:br>
              <a:rPr lang="uk-UA" sz="2500" dirty="0"/>
            </a:br>
            <a:r>
              <a:rPr lang="uk-UA" sz="2500" dirty="0"/>
              <a:t>Ви через деякий час продали ці акції іншому інвестору → </a:t>
            </a:r>
            <a:r>
              <a:rPr lang="uk-UA" sz="2500" b="1" dirty="0"/>
              <a:t>вторинний ринок</a:t>
            </a:r>
            <a:r>
              <a:rPr lang="uk-UA" sz="2500" dirty="0"/>
              <a:t>.</a:t>
            </a:r>
          </a:p>
          <a:p>
            <a:pPr>
              <a:buNone/>
            </a:pPr>
            <a:r>
              <a:rPr lang="uk-UA" sz="2500" dirty="0"/>
              <a:t>👉 Коротко: </a:t>
            </a:r>
            <a:r>
              <a:rPr lang="uk-UA" sz="2500" b="1" dirty="0"/>
              <a:t>первинний = купуємо у емітента, вторинний = купуємо в іншого інвестора.</a:t>
            </a:r>
            <a:endParaRPr lang="uk-UA" sz="2500" dirty="0"/>
          </a:p>
        </p:txBody>
      </p:sp>
    </p:spTree>
    <p:extLst>
      <p:ext uri="{BB962C8B-B14F-4D97-AF65-F5344CB8AC3E}">
        <p14:creationId xmlns:p14="http://schemas.microsoft.com/office/powerpoint/2010/main" val="26162466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88AD08CA-F3CD-0293-A1CF-D553E40B6C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Лектор: д.т.н., проф. Пістунов І.М.</a:t>
            </a:r>
            <a:endParaRPr lang="uk-UA"/>
          </a:p>
        </p:txBody>
      </p:sp>
      <p:sp>
        <p:nvSpPr>
          <p:cNvPr id="3" name="Місце для номера слайда 2">
            <a:extLst>
              <a:ext uri="{FF2B5EF4-FFF2-40B4-BE49-F238E27FC236}">
                <a16:creationId xmlns:a16="http://schemas.microsoft.com/office/drawing/2014/main" id="{1FA881C0-7D6D-1EFE-2FF2-C00E9A826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15CD1-0719-4FD9-B278-C7A6BC52C918}" type="slidenum">
              <a:rPr lang="uk-UA" smtClean="0"/>
              <a:t>6</a:t>
            </a:fld>
            <a:endParaRPr lang="uk-UA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8CDA5A3D-053C-C566-DC82-4A18F2E14481}"/>
                  </a:ext>
                </a:extLst>
              </p:cNvPr>
              <p:cNvSpPr txBox="1"/>
              <p:nvPr/>
            </p:nvSpPr>
            <p:spPr>
              <a:xfrm>
                <a:off x="1298448" y="1177967"/>
                <a:ext cx="9144000" cy="450206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None/>
                </a:pPr>
                <a:r>
                  <a:rPr lang="uk-UA" b="1" dirty="0"/>
                  <a:t>Дохідність (</a:t>
                </a:r>
                <a:r>
                  <a:rPr lang="uk-UA" b="1" dirty="0" err="1"/>
                  <a:t>return</a:t>
                </a:r>
                <a:r>
                  <a:rPr lang="uk-UA" b="1" dirty="0"/>
                  <a:t>) за певний період</a:t>
                </a:r>
                <a:r>
                  <a:rPr lang="uk-UA" dirty="0"/>
                  <a:t> — найчастіше місячна або денну ( на момент закриття біржі).</a:t>
                </a:r>
              </a:p>
              <a:p>
                <a:pPr>
                  <a:buNone/>
                </a:pPr>
                <a:r>
                  <a:rPr lang="uk-UA" dirty="0"/>
                  <a:t>Найпростіша формула:</a:t>
                </a:r>
              </a:p>
              <a:p>
                <a:pPr>
                  <a:buNone/>
                </a:pPr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uk-UA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uk-UA" i="1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uk-UA" i="1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uk-UA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uk-UA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uk-UA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uk-UA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sub>
                          </m:sSub>
                          <m:r>
                            <a:rPr lang="uk-UA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uk-UA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uk-UA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uk-UA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uk-UA" i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uk-UA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uk-UA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uk-UA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uk-UA" i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uk-UA" dirty="0"/>
              </a:p>
              <a:p>
                <a:pPr>
                  <a:buNone/>
                </a:pPr>
                <a:r>
                  <a:rPr lang="uk-UA" dirty="0"/>
                  <a:t>де:</a:t>
                </a:r>
              </a:p>
              <a:p>
                <a:pPr marL="342900" lvl="0" indent="-3429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uk-UA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uk-UA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uk-UA" dirty="0"/>
                  <a:t>— ціна акції наприкінці періоду; </a:t>
                </a:r>
              </a:p>
              <a:p>
                <a:pPr marL="342900" lvl="0" indent="-3429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uk-UA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uk-UA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uk-UA" i="0">
                            <a:latin typeface="Cambria Math" panose="02040503050406030204" pitchFamily="18" charset="0"/>
                          </a:rPr>
                          <m:t>−1</m:t>
                        </m:r>
                      </m:sub>
                    </m:sSub>
                  </m:oMath>
                </a14:m>
                <a:r>
                  <a:rPr lang="uk-UA" dirty="0"/>
                  <a:t>— ціна на початку періоду; </a:t>
                </a:r>
              </a:p>
              <a:p>
                <a:pPr marL="342900" lvl="0" indent="-3429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uk-UA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uk-UA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uk-UA" dirty="0"/>
                  <a:t>— дохідність за цей період. </a:t>
                </a:r>
              </a:p>
              <a:p>
                <a:pPr>
                  <a:buNone/>
                </a:pPr>
                <a:r>
                  <a:rPr lang="uk-UA" b="1" dirty="0"/>
                  <a:t>Приклад</a:t>
                </a:r>
              </a:p>
              <a:p>
                <a:pPr>
                  <a:buNone/>
                </a:pPr>
                <a:r>
                  <a:rPr lang="uk-UA" dirty="0"/>
                  <a:t>Акція коштувала </a:t>
                </a:r>
                <a:r>
                  <a:rPr lang="uk-UA" b="1" dirty="0"/>
                  <a:t>100 грн</a:t>
                </a:r>
                <a:r>
                  <a:rPr lang="uk-UA" dirty="0"/>
                  <a:t>, через місяць — </a:t>
                </a:r>
                <a:r>
                  <a:rPr lang="uk-UA" b="1" dirty="0"/>
                  <a:t>110 грн</a:t>
                </a:r>
                <a:r>
                  <a:rPr lang="uk-UA" dirty="0"/>
                  <a:t>:</a:t>
                </a:r>
              </a:p>
              <a:p>
                <a:pPr>
                  <a:buNone/>
                </a:pPr>
                <a14:m>
                  <m:oMathPara xmlns:m="http://schemas.openxmlformats.org/officeDocument/2006/math">
                    <m:oMath>
                      <m:r>
                        <a:rPr lang="uk-UA" i="1">
                          <a:latin typeface="Cambria Math" panose="02040503050406030204" pitchFamily="18" charset="0"/>
                        </a:rPr>
                        <m:t>𝑅</m:t>
                      </m:r>
                      <m:r>
                        <a:rPr lang="uk-UA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i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i="0">
                              <a:latin typeface="Cambria Math" panose="02040503050406030204" pitchFamily="18" charset="0"/>
                            </a:rPr>
                            <m:t>110−100</m:t>
                          </m:r>
                        </m:num>
                        <m:den>
                          <m:r>
                            <a:rPr lang="uk-UA" i="0">
                              <a:latin typeface="Cambria Math" panose="02040503050406030204" pitchFamily="18" charset="0"/>
                            </a:rPr>
                            <m:t>100</m:t>
                          </m:r>
                        </m:den>
                      </m:f>
                      <m:r>
                        <a:rPr lang="uk-UA" i="0">
                          <a:latin typeface="Cambria Math" panose="02040503050406030204" pitchFamily="18" charset="0"/>
                        </a:rPr>
                        <m:t>=0,10=10%</m:t>
                      </m:r>
                    </m:oMath>
                  </m:oMathPara>
                </a14:m>
                <a:endParaRPr lang="uk-UA" dirty="0"/>
              </a:p>
              <a:p>
                <a:pPr>
                  <a:buNone/>
                </a:pPr>
                <a:r>
                  <a:rPr lang="uk-UA" dirty="0"/>
                  <a:t>Отже, </a:t>
                </a:r>
                <a:r>
                  <a:rPr lang="uk-UA" b="1" dirty="0"/>
                  <a:t>дохідність за місяць = 10%</a:t>
                </a:r>
                <a:r>
                  <a:rPr lang="uk-UA" dirty="0"/>
                  <a:t>.</a:t>
                </a:r>
              </a:p>
              <a:p>
                <a:pPr>
                  <a:buNone/>
                </a:pPr>
                <a:r>
                  <a:rPr lang="uk-UA" dirty="0"/>
                  <a:t>Якщо акція впала зі 100 до 95 грн:</a:t>
                </a:r>
              </a:p>
              <a:p>
                <a:pPr>
                  <a:buNone/>
                </a:pPr>
                <a:r>
                  <a:rPr lang="uk-UA" dirty="0"/>
                  <a:t>R=95 - 100/100​ = −5%</a:t>
                </a:r>
              </a:p>
            </p:txBody>
          </p:sp>
        </mc:Choice>
        <mc:Fallback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8CDA5A3D-053C-C566-DC82-4A18F2E1448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8448" y="1177967"/>
                <a:ext cx="9144000" cy="4502066"/>
              </a:xfrm>
              <a:prstGeom prst="rect">
                <a:avLst/>
              </a:prstGeom>
              <a:blipFill>
                <a:blip r:embed="rId2"/>
                <a:stretch>
                  <a:fillRect l="-533" t="-541" b="-121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215976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196DC564-37BE-6D99-592E-15916BCE42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Лектор: д.т.н., проф. Пістунов І.М.</a:t>
            </a:r>
            <a:endParaRPr lang="uk-UA"/>
          </a:p>
        </p:txBody>
      </p:sp>
      <p:sp>
        <p:nvSpPr>
          <p:cNvPr id="3" name="Місце для номера слайда 2">
            <a:extLst>
              <a:ext uri="{FF2B5EF4-FFF2-40B4-BE49-F238E27FC236}">
                <a16:creationId xmlns:a16="http://schemas.microsoft.com/office/drawing/2014/main" id="{65689B08-241F-5905-09C6-80EA9B16C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15CD1-0719-4FD9-B278-C7A6BC52C918}" type="slidenum">
              <a:rPr lang="uk-UA" smtClean="0"/>
              <a:t>7</a:t>
            </a:fld>
            <a:endParaRPr lang="uk-UA"/>
          </a:p>
        </p:txBody>
      </p:sp>
      <p:pic>
        <p:nvPicPr>
          <p:cNvPr id="4" name="Місце для вмісту 4">
            <a:extLst>
              <a:ext uri="{FF2B5EF4-FFF2-40B4-BE49-F238E27FC236}">
                <a16:creationId xmlns:a16="http://schemas.microsoft.com/office/drawing/2014/main" id="{579AE4C1-AC18-8B1C-32D7-91E54D6A84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757" y="-1"/>
            <a:ext cx="6738395" cy="626994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DB4372A-B4D7-CE8E-9B72-6C158F33C5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36524"/>
            <a:ext cx="6029325" cy="5596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3670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336AE5AB-2B60-A6E4-3444-0DA4302E58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Лектор: д.т.н., проф. Пістунов І.М.</a:t>
            </a:r>
            <a:endParaRPr lang="uk-UA"/>
          </a:p>
        </p:txBody>
      </p:sp>
      <p:sp>
        <p:nvSpPr>
          <p:cNvPr id="3" name="Місце для номера слайда 2">
            <a:extLst>
              <a:ext uri="{FF2B5EF4-FFF2-40B4-BE49-F238E27FC236}">
                <a16:creationId xmlns:a16="http://schemas.microsoft.com/office/drawing/2014/main" id="{BB9BC04D-187A-3979-1047-DD368244A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15CD1-0719-4FD9-B278-C7A6BC52C918}" type="slidenum">
              <a:rPr lang="uk-UA" smtClean="0"/>
              <a:t>8</a:t>
            </a:fld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43F6E6C9-4C41-08C4-5F1C-B2B8B8C52DAD}"/>
                  </a:ext>
                </a:extLst>
              </p:cNvPr>
              <p:cNvSpPr txBox="1"/>
              <p:nvPr/>
            </p:nvSpPr>
            <p:spPr>
              <a:xfrm>
                <a:off x="73152" y="136525"/>
                <a:ext cx="12042648" cy="619868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None/>
                </a:pPr>
                <a:r>
                  <a:rPr lang="uk-UA" sz="2500" dirty="0"/>
                  <a:t>О</a:t>
                </a:r>
                <a:r>
                  <a:rPr lang="uk-UA" sz="2500" b="1" dirty="0"/>
                  <a:t>перації з облігаціями як інвестиційним інструментом</a:t>
                </a:r>
                <a:r>
                  <a:rPr lang="uk-UA" sz="2500" dirty="0"/>
                  <a:t>, то процедуру можна описати так:</a:t>
                </a:r>
              </a:p>
              <a:p>
                <a:pPr marL="342900" lvl="0" indent="-342900">
                  <a:buFont typeface="+mj-lt"/>
                  <a:buAutoNum type="arabicPeriod"/>
                </a:pPr>
                <a:r>
                  <a:rPr lang="uk-UA" sz="2500" b="1" dirty="0"/>
                  <a:t>Визначити параметри облігації:</a:t>
                </a:r>
                <a:r>
                  <a:rPr lang="uk-UA" sz="2500" dirty="0"/>
                  <a:t> номінал, строк погашення, купонну ставку, періодичність виплат та поточну ринкову ціну. </a:t>
                </a:r>
              </a:p>
              <a:p>
                <a:pPr marL="342900" lvl="0" indent="-342900">
                  <a:buFont typeface="+mj-lt"/>
                  <a:buAutoNum type="arabicPeriod"/>
                </a:pPr>
                <a:r>
                  <a:rPr lang="uk-UA" sz="2500" b="1" dirty="0"/>
                  <a:t>Придбати облігацію</a:t>
                </a:r>
                <a:r>
                  <a:rPr lang="uk-UA" sz="2500" dirty="0"/>
                  <a:t> на первинному або вторинному ринку. </a:t>
                </a:r>
              </a:p>
              <a:p>
                <a:pPr marL="342900" lvl="0" indent="-342900">
                  <a:buFont typeface="+mj-lt"/>
                  <a:buAutoNum type="arabicPeriod"/>
                </a:pPr>
                <a:r>
                  <a:rPr lang="uk-UA" sz="2500" b="1" dirty="0"/>
                  <a:t>Отримувати купонний дохід</a:t>
                </a:r>
                <a:r>
                  <a:rPr lang="uk-UA" sz="2500" dirty="0"/>
                  <a:t> протягом строку володіння облігацією. </a:t>
                </a:r>
              </a:p>
              <a:p>
                <a:pPr marL="342900" lvl="0" indent="-342900">
                  <a:buFont typeface="+mj-lt"/>
                  <a:buAutoNum type="arabicPeriod"/>
                </a:pPr>
                <a:r>
                  <a:rPr lang="uk-UA" sz="2500" b="1" dirty="0"/>
                  <a:t>Відстежувати ринкову ціну.</a:t>
                </a:r>
                <a:r>
                  <a:rPr lang="uk-UA" sz="2500" dirty="0"/>
                  <a:t> На вторинному ринку ціна облігації може змінюватися, тому її можна продати до погашення з прибутком або збитком. </a:t>
                </a:r>
              </a:p>
              <a:p>
                <a:pPr marL="342900" lvl="0" indent="-342900">
                  <a:buFont typeface="+mj-lt"/>
                  <a:buAutoNum type="arabicPeriod"/>
                </a:pPr>
                <a:r>
                  <a:rPr lang="uk-UA" sz="2500" b="1" dirty="0"/>
                  <a:t>Розраховувати дохідність.</a:t>
                </a:r>
                <a:r>
                  <a:rPr lang="uk-UA" sz="2500" dirty="0"/>
                  <a:t> Для аналізу можна визначити поточну дохідність: </a:t>
                </a:r>
              </a:p>
              <a:p>
                <a:pPr>
                  <a:buNone/>
                </a:pPr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uk-UA" sz="25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uk-UA" sz="2500" i="1">
                              <a:latin typeface="Cambria Math" panose="02040503050406030204" pitchFamily="18" charset="0"/>
                            </a:rPr>
                            <m:t>𝑌</m:t>
                          </m:r>
                        </m:e>
                        <m:sub>
                          <m:r>
                            <a:rPr lang="uk-UA" sz="2500" i="1">
                              <a:latin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  <m:r>
                        <a:rPr lang="uk-UA" sz="25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25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500" i="1">
                              <a:latin typeface="Cambria Math" panose="02040503050406030204" pitchFamily="18" charset="0"/>
                            </a:rPr>
                            <m:t>𝐶</m:t>
                          </m:r>
                        </m:num>
                        <m:den>
                          <m:r>
                            <a:rPr lang="uk-UA" sz="2500" i="1">
                              <a:latin typeface="Cambria Math" panose="02040503050406030204" pitchFamily="18" charset="0"/>
                            </a:rPr>
                            <m:t>𝑃</m:t>
                          </m:r>
                        </m:den>
                      </m:f>
                      <m:r>
                        <a:rPr lang="uk-UA" sz="2500" i="0">
                          <a:latin typeface="Cambria Math" panose="02040503050406030204" pitchFamily="18" charset="0"/>
                        </a:rPr>
                        <m:t>×100%</m:t>
                      </m:r>
                    </m:oMath>
                  </m:oMathPara>
                </a14:m>
                <a:endParaRPr lang="uk-UA" sz="2500" dirty="0"/>
              </a:p>
              <a:p>
                <a:pPr>
                  <a:buNone/>
                </a:pPr>
                <a:r>
                  <a:rPr lang="uk-UA" sz="2500" dirty="0"/>
                  <a:t>де </a:t>
                </a:r>
                <a14:m>
                  <m:oMath xmlns:m="http://schemas.openxmlformats.org/officeDocument/2006/math">
                    <m:r>
                      <a:rPr lang="uk-UA" sz="2500" i="1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uk-UA" sz="2500" dirty="0"/>
                  <a:t>— річний купонний дохід, </a:t>
                </a:r>
                <a14:m>
                  <m:oMath xmlns:m="http://schemas.openxmlformats.org/officeDocument/2006/math">
                    <m:r>
                      <a:rPr lang="uk-UA" sz="2500" i="1">
                        <a:latin typeface="Cambria Math" panose="02040503050406030204" pitchFamily="18" charset="0"/>
                      </a:rPr>
                      <m:t>𝑃</m:t>
                    </m:r>
                  </m:oMath>
                </a14:m>
                <a:r>
                  <a:rPr lang="uk-UA" sz="2500" dirty="0"/>
                  <a:t>— поточна ринкова ціна.</a:t>
                </a:r>
              </a:p>
              <a:p>
                <a:pPr marL="342900" lvl="0" indent="-342900">
                  <a:buFont typeface="+mj-lt"/>
                  <a:buAutoNum type="arabicPeriod" startAt="6"/>
                </a:pPr>
                <a:r>
                  <a:rPr lang="uk-UA" sz="2500" b="1" dirty="0"/>
                  <a:t>Врахувати ризики:</a:t>
                </a:r>
                <a:r>
                  <a:rPr lang="uk-UA" sz="2500" dirty="0"/>
                  <a:t> кредитний ризик емітента, процентний ризик, ризик зміни ринкової ціни та інфляційний ризик. </a:t>
                </a:r>
              </a:p>
              <a:p>
                <a:pPr marL="342900" lvl="0" indent="-342900">
                  <a:buFont typeface="+mj-lt"/>
                  <a:buAutoNum type="arabicPeriod" startAt="6"/>
                </a:pPr>
                <a:r>
                  <a:rPr lang="uk-UA" sz="2500" b="1" dirty="0"/>
                  <a:t>Продати облігацію</a:t>
                </a:r>
                <a:r>
                  <a:rPr lang="uk-UA" sz="2500" dirty="0"/>
                  <a:t> на вторинному ринку або </a:t>
                </a:r>
                <a:r>
                  <a:rPr lang="uk-UA" sz="2500" b="1" dirty="0"/>
                  <a:t>дочекатися погашення</a:t>
                </a:r>
                <a:r>
                  <a:rPr lang="uk-UA" sz="2500" dirty="0"/>
                  <a:t> і отримати номінальну вартість. 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43F6E6C9-4C41-08C4-5F1C-B2B8B8C52D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152" y="136525"/>
                <a:ext cx="12042648" cy="6198685"/>
              </a:xfrm>
              <a:prstGeom prst="rect">
                <a:avLst/>
              </a:prstGeom>
              <a:blipFill>
                <a:blip r:embed="rId2"/>
                <a:stretch>
                  <a:fillRect l="-860" t="-688" b="-1475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167657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DD692342-7B70-DA80-5A22-F6FFF495B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Лектор: д.т.н., проф. Пістунов І.М.</a:t>
            </a:r>
            <a:endParaRPr lang="uk-UA"/>
          </a:p>
        </p:txBody>
      </p:sp>
      <p:sp>
        <p:nvSpPr>
          <p:cNvPr id="3" name="Місце для номера слайда 2">
            <a:extLst>
              <a:ext uri="{FF2B5EF4-FFF2-40B4-BE49-F238E27FC236}">
                <a16:creationId xmlns:a16="http://schemas.microsoft.com/office/drawing/2014/main" id="{F97ACA87-2246-1AF0-66A0-6900A620F7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15CD1-0719-4FD9-B278-C7A6BC52C918}" type="slidenum">
              <a:rPr lang="uk-UA" smtClean="0"/>
              <a:t>9</a:t>
            </a:fld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E547AAD0-D77B-EF89-D044-7E8A24251A44}"/>
                  </a:ext>
                </a:extLst>
              </p:cNvPr>
              <p:cNvSpPr txBox="1"/>
              <p:nvPr/>
            </p:nvSpPr>
            <p:spPr>
              <a:xfrm>
                <a:off x="132588" y="347472"/>
                <a:ext cx="11926824" cy="549406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buNone/>
                </a:pPr>
                <a:r>
                  <a:rPr lang="uk-UA" sz="2500" b="1" dirty="0"/>
                  <a:t>Процедура роботи з акціями.</a:t>
                </a:r>
              </a:p>
              <a:p>
                <a:pPr marL="342900" lvl="0" indent="-342900">
                  <a:buFont typeface="+mj-lt"/>
                  <a:buAutoNum type="arabicPeriod"/>
                </a:pPr>
                <a:r>
                  <a:rPr lang="uk-UA" sz="2500" b="1" dirty="0"/>
                  <a:t>Вибрати акцію</a:t>
                </a:r>
                <a:r>
                  <a:rPr lang="uk-UA" sz="2500" dirty="0"/>
                  <a:t> та визначити її основні характеристики: компанію-емітента, поточну ринкову ціну, дивіденди та фінансові показники. </a:t>
                </a:r>
              </a:p>
              <a:p>
                <a:pPr marL="342900" lvl="0" indent="-342900">
                  <a:buFont typeface="+mj-lt"/>
                  <a:buAutoNum type="arabicPeriod"/>
                </a:pPr>
                <a:r>
                  <a:rPr lang="uk-UA" sz="2500" b="1" dirty="0"/>
                  <a:t>Придбати акції</a:t>
                </a:r>
                <a:r>
                  <a:rPr lang="uk-UA" sz="2500" dirty="0"/>
                  <a:t> на первинному або, найчастіше, вторинному ринку. </a:t>
                </a:r>
              </a:p>
              <a:p>
                <a:pPr marL="342900" lvl="0" indent="-342900">
                  <a:buFont typeface="+mj-lt"/>
                  <a:buAutoNum type="arabicPeriod"/>
                </a:pPr>
                <a:r>
                  <a:rPr lang="uk-UA" sz="2500" b="1" dirty="0"/>
                  <a:t>Відстежувати зміну ринкової ціни</a:t>
                </a:r>
                <a:r>
                  <a:rPr lang="uk-UA" sz="2500" dirty="0"/>
                  <a:t> акції. </a:t>
                </a:r>
              </a:p>
              <a:p>
                <a:pPr marL="342900" lvl="0" indent="-342900">
                  <a:buFont typeface="+mj-lt"/>
                  <a:buAutoNum type="arabicPeriod"/>
                </a:pPr>
                <a:r>
                  <a:rPr lang="uk-UA" sz="2500" b="1" dirty="0"/>
                  <a:t>Отримувати дивіденди</a:t>
                </a:r>
                <a:r>
                  <a:rPr lang="uk-UA" sz="2500" dirty="0"/>
                  <a:t>, якщо компанія їх виплачує. </a:t>
                </a:r>
              </a:p>
              <a:p>
                <a:pPr marL="342900" lvl="0" indent="-342900">
                  <a:buFont typeface="+mj-lt"/>
                  <a:buAutoNum type="arabicPeriod"/>
                </a:pPr>
                <a:r>
                  <a:rPr lang="uk-UA" sz="2500" b="1" dirty="0"/>
                  <a:t>Розрахувати дохідність акції</a:t>
                </a:r>
                <a:r>
                  <a:rPr lang="uk-UA" sz="2500" dirty="0"/>
                  <a:t> за певний період: </a:t>
                </a:r>
              </a:p>
              <a:p>
                <a:pPr>
                  <a:buNone/>
                </a:pPr>
                <a14:m>
                  <m:oMathPara xmlns:m="http://schemas.openxmlformats.org/officeDocument/2006/math">
                    <m:oMath>
                      <m:r>
                        <a:rPr lang="uk-UA" sz="2500" i="1">
                          <a:latin typeface="Cambria Math" panose="02040503050406030204" pitchFamily="18" charset="0"/>
                        </a:rPr>
                        <m:t>𝑅</m:t>
                      </m:r>
                      <m:r>
                        <a:rPr lang="uk-UA" sz="25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25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uk-UA" sz="25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uk-UA" sz="2500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uk-UA" sz="25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uk-UA" sz="25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uk-UA" sz="25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uk-UA" sz="2500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uk-UA" sz="2500" i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uk-UA" sz="2500" i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uk-UA" sz="2500" i="1">
                              <a:latin typeface="Cambria Math" panose="02040503050406030204" pitchFamily="18" charset="0"/>
                            </a:rPr>
                            <m:t>𝐷</m:t>
                          </m:r>
                        </m:num>
                        <m:den>
                          <m:sSub>
                            <m:sSubPr>
                              <m:ctrlPr>
                                <a:rPr lang="uk-UA" sz="25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uk-UA" sz="2500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uk-UA" sz="2500" i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  <m:r>
                        <a:rPr lang="uk-UA" sz="2500" i="0">
                          <a:latin typeface="Cambria Math" panose="02040503050406030204" pitchFamily="18" charset="0"/>
                        </a:rPr>
                        <m:t>×100%</m:t>
                      </m:r>
                    </m:oMath>
                  </m:oMathPara>
                </a14:m>
                <a:endParaRPr lang="uk-UA" sz="2500" dirty="0"/>
              </a:p>
              <a:p>
                <a:pPr>
                  <a:buNone/>
                </a:pPr>
                <a:r>
                  <a:rPr lang="uk-UA" sz="2500" dirty="0"/>
                  <a:t>де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25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uk-UA" sz="2500" i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uk-UA" sz="2500" dirty="0"/>
                  <a:t>— ціна купівлі,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25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uk-UA" sz="2500" i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uk-UA" sz="2500" dirty="0"/>
                  <a:t>— ціна продажу (або поточна ціна), </a:t>
                </a:r>
                <a14:m>
                  <m:oMath xmlns:m="http://schemas.openxmlformats.org/officeDocument/2006/math">
                    <m:r>
                      <a:rPr lang="uk-UA" sz="2500" i="1">
                        <a:latin typeface="Cambria Math" panose="02040503050406030204" pitchFamily="18" charset="0"/>
                      </a:rPr>
                      <m:t>𝐷</m:t>
                    </m:r>
                  </m:oMath>
                </a14:m>
                <a:r>
                  <a:rPr lang="uk-UA" sz="2500" dirty="0"/>
                  <a:t>— отримані дивіденди.</a:t>
                </a:r>
              </a:p>
              <a:p>
                <a:pPr marL="342900" lvl="0" indent="-342900">
                  <a:buFont typeface="+mj-lt"/>
                  <a:buAutoNum type="arabicPeriod" startAt="6"/>
                </a:pPr>
                <a:r>
                  <a:rPr lang="uk-UA" sz="2500" b="1" dirty="0"/>
                  <a:t>Оцінити ризик акції</a:t>
                </a:r>
                <a:r>
                  <a:rPr lang="uk-UA" sz="2500" dirty="0"/>
                  <a:t> — наприклад, за допомогою дисперсії або стандартного відхилення її дохідності. </a:t>
                </a:r>
              </a:p>
              <a:p>
                <a:pPr marL="342900" lvl="0" indent="-342900">
                  <a:buFont typeface="+mj-lt"/>
                  <a:buAutoNum type="arabicPeriod" startAt="6"/>
                </a:pPr>
                <a:r>
                  <a:rPr lang="uk-UA" sz="2500" b="1" dirty="0"/>
                  <a:t>Порівняти акції між собою</a:t>
                </a:r>
                <a:r>
                  <a:rPr lang="uk-UA" sz="2500" dirty="0"/>
                  <a:t> за дохідністю та ризиком. 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E547AAD0-D77B-EF89-D044-7E8A24251A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588" y="347472"/>
                <a:ext cx="11926824" cy="5494068"/>
              </a:xfrm>
              <a:prstGeom prst="rect">
                <a:avLst/>
              </a:prstGeom>
              <a:blipFill>
                <a:blip r:embed="rId2"/>
                <a:stretch>
                  <a:fillRect l="-920" t="-777" b="-188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316758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тексту 1">
            <a:extLst>
              <a:ext uri="{FF2B5EF4-FFF2-40B4-BE49-F238E27FC236}">
                <a16:creationId xmlns:a16="http://schemas.microsoft.com/office/drawing/2014/main" id="{B4C5B4AA-8ED7-4D93-8AE0-1E9649CC094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56008" y="220891"/>
            <a:ext cx="8862995" cy="471806"/>
          </a:xfrm>
        </p:spPr>
        <p:txBody>
          <a:bodyPr/>
          <a:lstStyle/>
          <a:p>
            <a:pPr algn="ctr"/>
            <a:r>
              <a:rPr lang="uk-UA" altLang="uk-UA" sz="2400" dirty="0"/>
              <a:t>Моделі оцінки вартості облігацій</a:t>
            </a:r>
            <a:r>
              <a:rPr lang="ru-RU" altLang="uk-UA" sz="2400" dirty="0"/>
              <a:t> </a:t>
            </a:r>
            <a:endParaRPr lang="uk-UA" dirty="0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1D703D3B-2926-441C-8471-7301FFBF42A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2BF917A1-5656-4BA2-A1DC-70AEEE9C81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26" y="675678"/>
            <a:ext cx="889317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BB77DB42-FB91-4982-AF6F-A8AC28A0BD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5312" y="1238881"/>
            <a:ext cx="8712200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6DE7C09F-04E0-4BDE-A810-3F4528984A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3689" y="3646129"/>
            <a:ext cx="8424863" cy="267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70869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46FF247-8DAC-4372-BDB8-FAD1780878D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1794D8BD-F19D-4DE1-9CC5-8332BAC978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569" y="249239"/>
            <a:ext cx="8281045" cy="5996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02181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тексту 1">
            <a:extLst>
              <a:ext uri="{FF2B5EF4-FFF2-40B4-BE49-F238E27FC236}">
                <a16:creationId xmlns:a16="http://schemas.microsoft.com/office/drawing/2014/main" id="{E960918B-C4E8-4FC4-9847-0CF16B1CB6C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56008" y="220891"/>
            <a:ext cx="8862995" cy="471806"/>
          </a:xfrm>
        </p:spPr>
        <p:txBody>
          <a:bodyPr/>
          <a:lstStyle/>
          <a:p>
            <a:pPr algn="ctr"/>
            <a:r>
              <a:rPr lang="uk-UA" altLang="uk-UA" sz="2400" dirty="0"/>
              <a:t>Оцінка акцій</a:t>
            </a:r>
            <a:r>
              <a:rPr lang="ru-RU" altLang="uk-UA" sz="2400" dirty="0"/>
              <a:t> </a:t>
            </a:r>
            <a:endParaRPr lang="uk-UA" dirty="0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F5B0F1CD-C9E2-4571-9924-1BB97875B98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Text Box 4">
            <a:extLst>
              <a:ext uri="{FF2B5EF4-FFF2-40B4-BE49-F238E27FC236}">
                <a16:creationId xmlns:a16="http://schemas.microsoft.com/office/drawing/2014/main" id="{A9D4CC54-8ACE-4E3E-A231-43CDEF36A6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2998" y="549277"/>
            <a:ext cx="8995002" cy="5847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uk-UA" sz="1700" b="1" dirty="0"/>
              <a:t>Оцінка характеру обертання акції на фондовому ринку </a:t>
            </a:r>
            <a:r>
              <a:rPr lang="uk-UA" altLang="uk-UA" sz="1700" dirty="0"/>
              <a:t>зв'язана насамперед з показниками її ринкового котирування і ліквідності. Серед цих показників найбільш важливу роль грають наступні: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uk-UA" sz="1700" dirty="0"/>
              <a:t>а) </a:t>
            </a:r>
            <a:r>
              <a:rPr lang="uk-UA" altLang="uk-UA" sz="1700" i="1" dirty="0"/>
              <a:t>Рівень виплати дивідендів.</a:t>
            </a:r>
            <a:r>
              <a:rPr lang="uk-UA" altLang="uk-UA" sz="1700" dirty="0"/>
              <a:t> Цей показник характеризує співвідношення суми дивіденду і ціни акції.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uk-UA" sz="1700" dirty="0"/>
              <a:t> 		</a:t>
            </a:r>
            <a:r>
              <a:rPr lang="en-US" altLang="uk-UA" sz="1700" dirty="0"/>
              <a:t>	</a:t>
            </a:r>
            <a:r>
              <a:rPr lang="uk-UA" altLang="uk-UA" sz="1700" dirty="0"/>
              <a:t>		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uk-UA" sz="1700" dirty="0"/>
              <a:t>де  </a:t>
            </a:r>
            <a:r>
              <a:rPr lang="uk-UA" altLang="uk-UA" sz="1700" i="1" dirty="0" err="1"/>
              <a:t>РДА</a:t>
            </a:r>
            <a:r>
              <a:rPr lang="uk-UA" altLang="uk-UA" sz="1700" dirty="0"/>
              <a:t> – рівень дивідендної віддачі акції, %; </a:t>
            </a:r>
            <a:r>
              <a:rPr lang="uk-UA" altLang="uk-UA" sz="1700" i="1" dirty="0" err="1"/>
              <a:t>ДВ</a:t>
            </a:r>
            <a:r>
              <a:rPr lang="uk-UA" altLang="uk-UA" sz="1700" dirty="0"/>
              <a:t> – сума дивіденду, виплаченого по акції у визначеному періоді; </a:t>
            </a:r>
            <a:r>
              <a:rPr lang="uk-UA" altLang="uk-UA" sz="1700" i="1" dirty="0" err="1"/>
              <a:t>Ц</a:t>
            </a:r>
            <a:r>
              <a:rPr lang="uk-UA" altLang="uk-UA" sz="1700" i="1" baseline="-25000" dirty="0" err="1"/>
              <a:t>А</a:t>
            </a:r>
            <a:r>
              <a:rPr lang="uk-UA" altLang="uk-UA" sz="1700" dirty="0"/>
              <a:t> – ціна котирування акції на початок розглянутого періоду.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uk-UA" sz="1700" dirty="0"/>
              <a:t>б) </a:t>
            </a:r>
            <a:r>
              <a:rPr lang="uk-UA" altLang="uk-UA" sz="1700" i="1" dirty="0"/>
              <a:t>Коефіцієнт співвідношення ціни і прибутковості.</a:t>
            </a:r>
            <a:r>
              <a:rPr lang="uk-UA" altLang="uk-UA" sz="1700" dirty="0"/>
              <a:t> Цей показник характеризує зв'язок між ціною акції і доходом по ній. Чим нижче це співвідношення, тим привабливіша акція для інвестування.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uk-UA" sz="1700" dirty="0"/>
              <a:t> 				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uk-UA" sz="1700" dirty="0"/>
              <a:t>де </a:t>
            </a:r>
            <a:r>
              <a:rPr lang="uk-UA" altLang="uk-UA" sz="1700" i="1" dirty="0" err="1"/>
              <a:t>КЦ</a:t>
            </a:r>
            <a:r>
              <a:rPr lang="uk-UA" altLang="uk-UA" sz="1700" i="1" dirty="0"/>
              <a:t>/Д</a:t>
            </a:r>
            <a:r>
              <a:rPr lang="uk-UA" altLang="uk-UA" sz="1700" dirty="0"/>
              <a:t> – коефіцієнт співвідношення ціни і доходу по акції; </a:t>
            </a:r>
            <a:r>
              <a:rPr lang="uk-UA" altLang="uk-UA" sz="1700" i="1" dirty="0" err="1"/>
              <a:t>ЦА</a:t>
            </a:r>
            <a:r>
              <a:rPr lang="uk-UA" altLang="uk-UA" sz="1700" dirty="0"/>
              <a:t> – ціна акції на початок розглянутого періоду; </a:t>
            </a:r>
            <a:r>
              <a:rPr lang="uk-UA" altLang="uk-UA" sz="1700" i="1" dirty="0"/>
              <a:t>Д</a:t>
            </a:r>
            <a:r>
              <a:rPr lang="uk-UA" altLang="uk-UA" sz="1700" dirty="0"/>
              <a:t> – сукупний доход, отриманий по акції в розглянутому періоді.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uk-UA" sz="1700" dirty="0"/>
              <a:t>в) </a:t>
            </a:r>
            <a:r>
              <a:rPr lang="uk-UA" altLang="uk-UA" sz="1700" i="1" dirty="0"/>
              <a:t>Коефіцієнт ліквідності акції на фондовій біржі.</a:t>
            </a:r>
            <a:r>
              <a:rPr lang="uk-UA" altLang="uk-UA" sz="1700" dirty="0"/>
              <a:t> Він характеризує можливості швидкої ліквідності акції в разі потреби її реалізації.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uk-UA" sz="1700" dirty="0"/>
              <a:t> 					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uk-UA" sz="1700" dirty="0"/>
              <a:t>де  </a:t>
            </a:r>
            <a:r>
              <a:rPr lang="uk-UA" altLang="uk-UA" sz="1700" i="1" dirty="0" err="1"/>
              <a:t>Кл</a:t>
            </a:r>
            <a:r>
              <a:rPr lang="uk-UA" altLang="uk-UA" sz="1700" dirty="0"/>
              <a:t> – коефіцієнт ліквідності акції на фондовій біржі; </a:t>
            </a:r>
            <a:r>
              <a:rPr lang="uk-UA" altLang="uk-UA" sz="1700" i="1" dirty="0" err="1"/>
              <a:t>ОПР</a:t>
            </a:r>
            <a:r>
              <a:rPr lang="uk-UA" altLang="uk-UA" sz="1700" dirty="0"/>
              <a:t> – загальний обсяг продажу розглянутих акцій на даних торгах (чи сума цього показника по всіх торгах за визначений період); </a:t>
            </a:r>
            <a:r>
              <a:rPr lang="uk-UA" altLang="uk-UA" sz="1700" i="1" dirty="0" err="1"/>
              <a:t>ОПРОП</a:t>
            </a:r>
            <a:r>
              <a:rPr lang="uk-UA" altLang="uk-UA" sz="1700" dirty="0"/>
              <a:t> – загальний обсяг пропозиції розглянутих акцій на даних торгах (чи сума цього показника по всіх торгах за визначений період)</a:t>
            </a: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8A350CA1-2BDE-4E72-8339-4C8A36AFC17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735639" y="1628775"/>
          <a:ext cx="2160587" cy="503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2" imgW="1040948" imgH="431613" progId="Equation.DSMT4">
                  <p:embed/>
                </p:oleObj>
              </mc:Choice>
              <mc:Fallback>
                <p:oleObj name="Формула" r:id="rId2" imgW="1040948" imgH="431613" progId="Equation.DSMT4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8A350CA1-2BDE-4E72-8339-4C8A36AFC17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35639" y="1628775"/>
                        <a:ext cx="2160587" cy="503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7">
            <a:extLst>
              <a:ext uri="{FF2B5EF4-FFF2-40B4-BE49-F238E27FC236}">
                <a16:creationId xmlns:a16="http://schemas.microsoft.com/office/drawing/2014/main" id="{CE722A82-BFE2-4A88-A0D8-8D6F6C7EEA0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743701" y="3429001"/>
          <a:ext cx="2016125" cy="582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4" imgW="800100" imgH="419100" progId="Equation.DSMT4">
                  <p:embed/>
                </p:oleObj>
              </mc:Choice>
              <mc:Fallback>
                <p:oleObj name="Формула" r:id="rId4" imgW="800100" imgH="419100" progId="Equation.DSMT4">
                  <p:embed/>
                  <p:pic>
                    <p:nvPicPr>
                      <p:cNvPr id="7" name="Object 7">
                        <a:extLst>
                          <a:ext uri="{FF2B5EF4-FFF2-40B4-BE49-F238E27FC236}">
                            <a16:creationId xmlns:a16="http://schemas.microsoft.com/office/drawing/2014/main" id="{CE722A82-BFE2-4A88-A0D8-8D6F6C7EEA0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43701" y="3429001"/>
                        <a:ext cx="2016125" cy="582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>
            <a:extLst>
              <a:ext uri="{FF2B5EF4-FFF2-40B4-BE49-F238E27FC236}">
                <a16:creationId xmlns:a16="http://schemas.microsoft.com/office/drawing/2014/main" id="{183A7757-D778-4FBF-8F6F-6D509118762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08168" y="4708981"/>
          <a:ext cx="2160588" cy="525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6" imgW="799753" imgH="431613" progId="Equation.DSMT4">
                  <p:embed/>
                </p:oleObj>
              </mc:Choice>
              <mc:Fallback>
                <p:oleObj name="Формула" r:id="rId6" imgW="799753" imgH="431613" progId="Equation.DSMT4">
                  <p:embed/>
                  <p:pic>
                    <p:nvPicPr>
                      <p:cNvPr id="8" name="Object 9">
                        <a:extLst>
                          <a:ext uri="{FF2B5EF4-FFF2-40B4-BE49-F238E27FC236}">
                            <a16:creationId xmlns:a16="http://schemas.microsoft.com/office/drawing/2014/main" id="{183A7757-D778-4FBF-8F6F-6D509118762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08168" y="4708981"/>
                        <a:ext cx="2160588" cy="525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058511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186AD2A-37EF-40E3-B97A-4AEC23FEF735}"/>
              </a:ext>
            </a:extLst>
          </p:cNvPr>
          <p:cNvSpPr txBox="1">
            <a:spLocks noChangeArrowheads="1"/>
          </p:cNvSpPr>
          <p:nvPr/>
        </p:nvSpPr>
        <p:spPr>
          <a:xfrm>
            <a:off x="1981200" y="115889"/>
            <a:ext cx="8229600" cy="601027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uk-UA" sz="1700" kern="0" dirty="0"/>
              <a:t>г) </a:t>
            </a:r>
            <a:r>
              <a:rPr lang="uk-UA" altLang="uk-UA" sz="1700" i="1" kern="0" dirty="0"/>
              <a:t>Коефіцієнт співвідношення цін пропозиції та попиту акцій</a:t>
            </a:r>
            <a:r>
              <a:rPr lang="uk-UA" altLang="uk-UA" sz="1700" kern="0" dirty="0"/>
              <a:t>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uk-UA" sz="1700" kern="0" dirty="0"/>
              <a:t> 				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uk-UA" sz="1700" kern="0" dirty="0"/>
              <a:t>де  </a:t>
            </a:r>
            <a:r>
              <a:rPr lang="uk-UA" altLang="uk-UA" sz="1700" i="1" kern="0" dirty="0"/>
              <a:t>К </a:t>
            </a:r>
            <a:r>
              <a:rPr lang="uk-UA" altLang="uk-UA" sz="1700" i="1" kern="0" dirty="0" err="1"/>
              <a:t>ПРОП</a:t>
            </a:r>
            <a:r>
              <a:rPr lang="uk-UA" altLang="uk-UA" sz="1700" i="1" kern="0" dirty="0"/>
              <a:t>/П</a:t>
            </a:r>
            <a:r>
              <a:rPr lang="uk-UA" altLang="uk-UA" sz="1700" kern="0" dirty="0"/>
              <a:t> – коефіцієнт співвідношення цін пропозиції та попиту акцій; </a:t>
            </a:r>
            <a:r>
              <a:rPr lang="uk-UA" altLang="uk-UA" sz="1700" i="1" kern="0" dirty="0"/>
              <a:t>Ц </a:t>
            </a:r>
            <a:r>
              <a:rPr lang="uk-UA" altLang="uk-UA" sz="1700" i="1" kern="0" dirty="0" err="1"/>
              <a:t>ПРОП</a:t>
            </a:r>
            <a:r>
              <a:rPr lang="uk-UA" altLang="uk-UA" sz="1700" kern="0" dirty="0"/>
              <a:t> – середній рівень цін пропозиції акції на торгах; </a:t>
            </a:r>
            <a:r>
              <a:rPr lang="uk-UA" altLang="uk-UA" sz="1700" i="1" kern="0" dirty="0"/>
              <a:t>Ц П</a:t>
            </a:r>
            <a:r>
              <a:rPr lang="uk-UA" altLang="uk-UA" sz="1700" kern="0" dirty="0"/>
              <a:t> – середній рівень цін попиту акції на торгах.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uk-UA" sz="1700" kern="0" dirty="0"/>
              <a:t>д) </a:t>
            </a:r>
            <a:r>
              <a:rPr lang="uk-UA" altLang="uk-UA" sz="1700" i="1" kern="0" dirty="0"/>
              <a:t>Коефіцієнт обертання акцій.</a:t>
            </a:r>
            <a:r>
              <a:rPr lang="uk-UA" altLang="uk-UA" sz="1700" kern="0" dirty="0"/>
              <a:t> Він показує обсяг обертання випущених акцій і є непрямим показником їх ліквідності. У закордонній практиці цей показник розраховується за результатами продажів як на біржовому, так і на позабіржовому фондовому ринку. У нашій практиці облік продажів конкретних простих акцій на позабіржовому ринку не організований, тому розрахунок цього показника можливий тільки по біржовому ринку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uk-UA" sz="1700" kern="0" dirty="0"/>
              <a:t> 				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uk-UA" altLang="uk-UA" sz="1700" kern="0" dirty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uk-UA" sz="1700" kern="0" dirty="0"/>
              <a:t>де  </a:t>
            </a:r>
            <a:r>
              <a:rPr lang="uk-UA" altLang="uk-UA" sz="1700" i="1" kern="0" dirty="0"/>
              <a:t>КОА</a:t>
            </a:r>
            <a:r>
              <a:rPr lang="uk-UA" altLang="uk-UA" sz="1700" kern="0" dirty="0"/>
              <a:t> – коефіцієнт обертання акцій у визначеному періоді; </a:t>
            </a:r>
            <a:r>
              <a:rPr lang="uk-UA" altLang="uk-UA" sz="1700" i="1" kern="0" dirty="0"/>
              <a:t>ОПР</a:t>
            </a:r>
            <a:r>
              <a:rPr lang="uk-UA" altLang="uk-UA" sz="1700" kern="0" dirty="0"/>
              <a:t> – загальний обсяг продажу розглянутих акцій на торгах за визначений період; </a:t>
            </a:r>
            <a:r>
              <a:rPr lang="uk-UA" altLang="uk-UA" sz="1700" b="1" i="1" kern="0" dirty="0"/>
              <a:t>Аз </a:t>
            </a:r>
            <a:r>
              <a:rPr lang="uk-UA" altLang="uk-UA" sz="1700" kern="0" dirty="0"/>
              <a:t>– загальна кількість акцій компанії; </a:t>
            </a:r>
            <a:r>
              <a:rPr lang="uk-UA" altLang="uk-UA" sz="1700" i="1" kern="0" dirty="0"/>
              <a:t>ЦПР</a:t>
            </a:r>
            <a:r>
              <a:rPr lang="uk-UA" altLang="uk-UA" sz="1700" kern="0" dirty="0"/>
              <a:t> – середня ціна продажу однієї акції в розглянутому періоді.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uk-UA" sz="1700" kern="0" dirty="0"/>
              <a:t>Оцінка вартості привілейованої акції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uk-UA" altLang="uk-UA" sz="1700" kern="0" dirty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uk-UA" sz="1700" kern="0" dirty="0"/>
              <a:t>де </a:t>
            </a:r>
            <a:r>
              <a:rPr lang="uk-UA" altLang="uk-UA" sz="1700" i="1" kern="0" dirty="0" err="1"/>
              <a:t>ВАП</a:t>
            </a:r>
            <a:r>
              <a:rPr lang="uk-UA" altLang="uk-UA" sz="1700" kern="0" dirty="0"/>
              <a:t> – реальна вартість привілейованої акції; </a:t>
            </a:r>
            <a:r>
              <a:rPr lang="uk-UA" altLang="uk-UA" sz="1700" i="1" kern="0" dirty="0"/>
              <a:t>ДП</a:t>
            </a:r>
            <a:r>
              <a:rPr lang="uk-UA" altLang="uk-UA" sz="1700" kern="0" dirty="0"/>
              <a:t> – сума дивідендів, передбачена до виплати по привілейованій акції в майбутньому періоді; </a:t>
            </a:r>
            <a:r>
              <a:rPr lang="en-US" altLang="uk-UA" sz="1700" i="1" kern="0" dirty="0"/>
              <a:t>d</a:t>
            </a:r>
            <a:r>
              <a:rPr lang="uk-UA" altLang="uk-UA" sz="1700" kern="0" dirty="0"/>
              <a:t> – очікувана норма валового інвестиційного прибутку (прибутковості) по привілейованій акції, виражена десятковим дробом.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uk-UA" sz="1700" kern="0" dirty="0"/>
              <a:t>Оцінка вартості простої акції при її використанні протягом невизначеного тривалого періоду часу має наступний вид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uk-UA" sz="1700" kern="0" dirty="0"/>
              <a:t>, 				</a:t>
            </a:r>
          </a:p>
        </p:txBody>
      </p:sp>
      <p:graphicFrame>
        <p:nvGraphicFramePr>
          <p:cNvPr id="5" name="Object 5">
            <a:extLst>
              <a:ext uri="{FF2B5EF4-FFF2-40B4-BE49-F238E27FC236}">
                <a16:creationId xmlns:a16="http://schemas.microsoft.com/office/drawing/2014/main" id="{91AD21CB-6980-49F3-9AFF-C661A2556C6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472488" y="1"/>
          <a:ext cx="1871662" cy="525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2" imgW="1129810" imgH="431613" progId="Equation.DSMT4">
                  <p:embed/>
                </p:oleObj>
              </mc:Choice>
              <mc:Fallback>
                <p:oleObj name="Формула" r:id="rId2" imgW="1129810" imgH="431613" progId="Equation.DSMT4">
                  <p:embed/>
                  <p:pic>
                    <p:nvPicPr>
                      <p:cNvPr id="5" name="Object 5">
                        <a:extLst>
                          <a:ext uri="{FF2B5EF4-FFF2-40B4-BE49-F238E27FC236}">
                            <a16:creationId xmlns:a16="http://schemas.microsoft.com/office/drawing/2014/main" id="{91AD21CB-6980-49F3-9AFF-C661A2556C6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72488" y="1"/>
                        <a:ext cx="1871662" cy="525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7">
            <a:extLst>
              <a:ext uri="{FF2B5EF4-FFF2-40B4-BE49-F238E27FC236}">
                <a16:creationId xmlns:a16="http://schemas.microsoft.com/office/drawing/2014/main" id="{35BE158A-AF79-4D6E-8FC3-609F9403ECB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375276" y="2565400"/>
          <a:ext cx="2233613" cy="541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4" imgW="1040948" imgH="431613" progId="Equation.DSMT4">
                  <p:embed/>
                </p:oleObj>
              </mc:Choice>
              <mc:Fallback>
                <p:oleObj name="Формула" r:id="rId4" imgW="1040948" imgH="431613" progId="Equation.DSMT4">
                  <p:embed/>
                  <p:pic>
                    <p:nvPicPr>
                      <p:cNvPr id="6" name="Object 7">
                        <a:extLst>
                          <a:ext uri="{FF2B5EF4-FFF2-40B4-BE49-F238E27FC236}">
                            <a16:creationId xmlns:a16="http://schemas.microsoft.com/office/drawing/2014/main" id="{35BE158A-AF79-4D6E-8FC3-609F9403ECB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75276" y="2565400"/>
                        <a:ext cx="2233613" cy="541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9">
            <a:extLst>
              <a:ext uri="{FF2B5EF4-FFF2-40B4-BE49-F238E27FC236}">
                <a16:creationId xmlns:a16="http://schemas.microsoft.com/office/drawing/2014/main" id="{7BDF5137-57CB-4EFC-B7F5-0451209F5A7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527800" y="3860801"/>
          <a:ext cx="1512888" cy="657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6" imgW="710891" imgH="393529" progId="Equation.DSMT4">
                  <p:embed/>
                </p:oleObj>
              </mc:Choice>
              <mc:Fallback>
                <p:oleObj name="Формула" r:id="rId6" imgW="710891" imgH="393529" progId="Equation.DSMT4">
                  <p:embed/>
                  <p:pic>
                    <p:nvPicPr>
                      <p:cNvPr id="7" name="Object 9">
                        <a:extLst>
                          <a:ext uri="{FF2B5EF4-FFF2-40B4-BE49-F238E27FC236}">
                            <a16:creationId xmlns:a16="http://schemas.microsoft.com/office/drawing/2014/main" id="{7BDF5137-57CB-4EFC-B7F5-0451209F5A7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7800" y="3860801"/>
                        <a:ext cx="1512888" cy="657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11">
            <a:extLst>
              <a:ext uri="{FF2B5EF4-FFF2-40B4-BE49-F238E27FC236}">
                <a16:creationId xmlns:a16="http://schemas.microsoft.com/office/drawing/2014/main" id="{4C79B150-4E2F-4CF7-A984-AA1A25F18F0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248128" y="5644817"/>
          <a:ext cx="1873250" cy="661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8" imgW="1104900" imgH="431800" progId="Equation.DSMT4">
                  <p:embed/>
                </p:oleObj>
              </mc:Choice>
              <mc:Fallback>
                <p:oleObj name="Формула" r:id="rId8" imgW="1104900" imgH="431800" progId="Equation.DSMT4">
                  <p:embed/>
                  <p:pic>
                    <p:nvPicPr>
                      <p:cNvPr id="8" name="Object 11">
                        <a:extLst>
                          <a:ext uri="{FF2B5EF4-FFF2-40B4-BE49-F238E27FC236}">
                            <a16:creationId xmlns:a16="http://schemas.microsoft.com/office/drawing/2014/main" id="{4C79B150-4E2F-4CF7-A984-AA1A25F18F0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48128" y="5644817"/>
                        <a:ext cx="1873250" cy="661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216941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B740AD9B-7B50-4CBE-8E10-D64FF38B60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924E917-F597-474B-9FEF-5B128F3369C0}"/>
              </a:ext>
            </a:extLst>
          </p:cNvPr>
          <p:cNvSpPr txBox="1">
            <a:spLocks noChangeArrowheads="1"/>
          </p:cNvSpPr>
          <p:nvPr/>
        </p:nvSpPr>
        <p:spPr>
          <a:xfrm>
            <a:off x="1981201" y="260351"/>
            <a:ext cx="8507413" cy="586581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uk-UA" sz="1700" kern="0" dirty="0"/>
              <a:t>де </a:t>
            </a:r>
            <a:r>
              <a:rPr lang="uk-UA" altLang="uk-UA" sz="1700" i="1" kern="0" dirty="0"/>
              <a:t>ВАН</a:t>
            </a:r>
            <a:r>
              <a:rPr lang="uk-UA" altLang="uk-UA" sz="1700" kern="0" dirty="0"/>
              <a:t> – реальна вартість акції, використовуваної протягом невизначеного тривалого періоду часу; </a:t>
            </a:r>
            <a:r>
              <a:rPr lang="uk-UA" altLang="uk-UA" sz="1700" i="1" kern="0" dirty="0"/>
              <a:t>ДО</a:t>
            </a:r>
            <a:r>
              <a:rPr lang="uk-UA" altLang="uk-UA" sz="1700" kern="0" dirty="0"/>
              <a:t> – сума дивідендів, передбачувана до одержання в кожнім </a:t>
            </a:r>
            <a:r>
              <a:rPr lang="uk-UA" altLang="uk-UA" sz="1700" i="1" kern="0" dirty="0"/>
              <a:t>n</a:t>
            </a:r>
            <a:r>
              <a:rPr lang="uk-UA" altLang="uk-UA" sz="1700" kern="0" dirty="0"/>
              <a:t>-</a:t>
            </a:r>
            <a:r>
              <a:rPr lang="uk-UA" altLang="uk-UA" sz="1700" kern="0" dirty="0" err="1"/>
              <a:t>ому</a:t>
            </a:r>
            <a:r>
              <a:rPr lang="uk-UA" altLang="uk-UA" sz="1700" kern="0" dirty="0"/>
              <a:t> періоді; </a:t>
            </a:r>
            <a:r>
              <a:rPr lang="en-US" altLang="uk-UA" sz="1700" i="1" kern="0" dirty="0"/>
              <a:t>d</a:t>
            </a:r>
            <a:r>
              <a:rPr lang="uk-UA" altLang="uk-UA" sz="1700" kern="0" dirty="0"/>
              <a:t> – очікувана норма валового інвестиційного прибутку (прибутковості) по акціях, виражена десятковим дробом; </a:t>
            </a:r>
            <a:r>
              <a:rPr lang="en-US" altLang="uk-UA" sz="1700" i="1" kern="0" dirty="0"/>
              <a:t>T</a:t>
            </a:r>
            <a:r>
              <a:rPr lang="uk-UA" altLang="uk-UA" sz="1700" i="1" kern="0" dirty="0"/>
              <a:t> –</a:t>
            </a:r>
            <a:r>
              <a:rPr lang="uk-UA" altLang="uk-UA" sz="1700" kern="0" dirty="0"/>
              <a:t> число періодів, включених у розрахунок.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uk-UA" sz="1700" kern="0" dirty="0"/>
              <a:t>Оцінка вартості простої акції, використовуваної протягом заздалегідь визначеного терміну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uk-UA" sz="1700" kern="0" dirty="0"/>
              <a:t> 			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uk-UA" sz="1700" kern="0" dirty="0"/>
              <a:t>де </a:t>
            </a:r>
            <a:r>
              <a:rPr lang="uk-UA" altLang="uk-UA" sz="1700" i="1" kern="0" dirty="0" err="1"/>
              <a:t>ВАО</a:t>
            </a:r>
            <a:r>
              <a:rPr lang="uk-UA" altLang="uk-UA" sz="1700" kern="0" dirty="0"/>
              <a:t> – реальна вартість акції, використовуваної протягом заздалегідь визначеного терміну; </a:t>
            </a:r>
            <a:r>
              <a:rPr lang="uk-UA" altLang="uk-UA" sz="1700" i="1" kern="0" dirty="0"/>
              <a:t>Д</a:t>
            </a:r>
            <a:r>
              <a:rPr lang="en-US" altLang="uk-UA" sz="1700" i="1" kern="0" dirty="0"/>
              <a:t>O</a:t>
            </a:r>
            <a:r>
              <a:rPr lang="uk-UA" altLang="uk-UA" sz="1700" kern="0" dirty="0"/>
              <a:t> – сума дивідендів, передбачувана до одержання в кожному </a:t>
            </a:r>
            <a:r>
              <a:rPr lang="en-US" altLang="uk-UA" sz="1700" i="1" kern="0" dirty="0"/>
              <a:t>t</a:t>
            </a:r>
            <a:r>
              <a:rPr lang="uk-UA" altLang="uk-UA" sz="1700" i="1" kern="0" dirty="0"/>
              <a:t>-</a:t>
            </a:r>
            <a:r>
              <a:rPr lang="uk-UA" altLang="uk-UA" sz="1700" kern="0" dirty="0" err="1"/>
              <a:t>ому</a:t>
            </a:r>
            <a:r>
              <a:rPr lang="uk-UA" altLang="uk-UA" sz="1700" kern="0" dirty="0"/>
              <a:t> періоді; </a:t>
            </a:r>
            <a:r>
              <a:rPr lang="uk-UA" altLang="uk-UA" sz="1700" i="1" kern="0" dirty="0" err="1"/>
              <a:t>КВA</a:t>
            </a:r>
            <a:r>
              <a:rPr lang="uk-UA" altLang="uk-UA" sz="1700" kern="0" dirty="0"/>
              <a:t> – очікувана курсова вартість акції наприкінці періоду її реалізації; </a:t>
            </a:r>
            <a:r>
              <a:rPr lang="en-US" altLang="uk-UA" sz="1700" i="1" kern="0" dirty="0"/>
              <a:t>d</a:t>
            </a:r>
            <a:r>
              <a:rPr lang="uk-UA" altLang="uk-UA" sz="1700" kern="0" dirty="0"/>
              <a:t> – очікувана норма валового інвестиційного прибутку (прибутковості) по акціях, виражена десятковим дробом; </a:t>
            </a:r>
            <a:r>
              <a:rPr lang="en-US" altLang="uk-UA" sz="1700" i="1" kern="0" dirty="0"/>
              <a:t>T</a:t>
            </a:r>
            <a:r>
              <a:rPr lang="uk-UA" altLang="uk-UA" sz="1700" kern="0" dirty="0"/>
              <a:t> – число періодів, включених у розрахунок.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uk-UA" sz="1700" kern="0" dirty="0"/>
              <a:t>Оцінка вартості простих акцій зі стабільним рівнем дивідендів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uk-UA" sz="1700" kern="0" dirty="0"/>
              <a:t>, 					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uk-UA" sz="1700" kern="0" dirty="0"/>
              <a:t>де </a:t>
            </a:r>
            <a:r>
              <a:rPr lang="uk-UA" altLang="uk-UA" sz="1700" i="1" kern="0" dirty="0"/>
              <a:t>ВАД</a:t>
            </a:r>
            <a:r>
              <a:rPr lang="uk-UA" altLang="uk-UA" sz="1700" kern="0" dirty="0"/>
              <a:t> – реальна вартість акцій зі стабільним рівнем дивідендів; </a:t>
            </a:r>
            <a:r>
              <a:rPr lang="uk-UA" altLang="uk-UA" sz="1700" i="1" kern="0" dirty="0"/>
              <a:t>ДО</a:t>
            </a:r>
            <a:r>
              <a:rPr lang="uk-UA" altLang="uk-UA" sz="1700" kern="0" dirty="0"/>
              <a:t> – річна сума постійного дивіденду; </a:t>
            </a:r>
            <a:r>
              <a:rPr lang="en-US" altLang="uk-UA" sz="1700" i="1" kern="0" dirty="0"/>
              <a:t>d</a:t>
            </a:r>
            <a:r>
              <a:rPr lang="uk-UA" altLang="uk-UA" sz="1700" kern="0" dirty="0"/>
              <a:t> – очікувана норма валового інвестиційного прибутку (прибутковості) по акції, виражена десятковим дробом.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uk-UA" sz="1700" kern="0" dirty="0"/>
              <a:t>Модель оцінки вартості простих акцій з постійно зростаючим рівнем дивідендів</a:t>
            </a:r>
            <a:r>
              <a:rPr lang="uk-UA" altLang="uk-UA" sz="1700" i="1" kern="0" dirty="0"/>
              <a:t> </a:t>
            </a:r>
            <a:r>
              <a:rPr lang="uk-UA" altLang="uk-UA" sz="1700" kern="0" dirty="0"/>
              <a:t>(вона відома як „Модель Гордона")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uk-UA" altLang="uk-UA" sz="1700" kern="0" dirty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uk-UA" altLang="uk-UA" sz="1700" kern="0" dirty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uk-UA" sz="1700" kern="0" dirty="0"/>
              <a:t>де </a:t>
            </a:r>
            <a:r>
              <a:rPr lang="uk-UA" altLang="uk-UA" sz="1700" i="1" kern="0" dirty="0" err="1"/>
              <a:t>ВAЗ</a:t>
            </a:r>
            <a:r>
              <a:rPr lang="uk-UA" altLang="uk-UA" sz="1700" kern="0" dirty="0"/>
              <a:t> – реальна вартість акції з постійно зростаючим рівнем дивідендів; </a:t>
            </a:r>
            <a:r>
              <a:rPr lang="uk-UA" altLang="uk-UA" sz="1700" i="1" kern="0" dirty="0" err="1"/>
              <a:t>ДОВ</a:t>
            </a:r>
            <a:r>
              <a:rPr lang="uk-UA" altLang="uk-UA" sz="1700" kern="0" dirty="0"/>
              <a:t> – сума останнього виплаченого дивіденду; </a:t>
            </a:r>
            <a:r>
              <a:rPr lang="uk-UA" altLang="uk-UA" sz="1700" i="1" kern="0" dirty="0" err="1"/>
              <a:t>ТД</a:t>
            </a:r>
            <a:r>
              <a:rPr lang="uk-UA" altLang="uk-UA" sz="1700" kern="0" dirty="0"/>
              <a:t> – темп приросту дивідендів, виражений десятковим дробом; </a:t>
            </a:r>
            <a:r>
              <a:rPr lang="en-US" altLang="uk-UA" sz="1700" i="1" kern="0" dirty="0"/>
              <a:t>d</a:t>
            </a:r>
            <a:r>
              <a:rPr lang="uk-UA" altLang="uk-UA" sz="1700" kern="0" dirty="0"/>
              <a:t> – очікувана норма валового інвестиційного прибутку (прибутковості) по акції, виражена десятковим дробом.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altLang="uk-UA" sz="1700" kern="0" dirty="0"/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76D7B71C-BF22-4255-B68F-AE86EFF741F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799013" y="1583582"/>
          <a:ext cx="3168650" cy="54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2" imgW="1854200" imgH="457200" progId="Equation.DSMT4">
                  <p:embed/>
                </p:oleObj>
              </mc:Choice>
              <mc:Fallback>
                <p:oleObj name="Формула" r:id="rId2" imgW="1854200" imgH="457200" progId="Equation.DSMT4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76D7B71C-BF22-4255-B68F-AE86EFF741F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99013" y="1583582"/>
                        <a:ext cx="3168650" cy="549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6">
            <a:extLst>
              <a:ext uri="{FF2B5EF4-FFF2-40B4-BE49-F238E27FC236}">
                <a16:creationId xmlns:a16="http://schemas.microsoft.com/office/drawing/2014/main" id="{D7113C7B-1717-4BFB-B886-E9196899173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401050" y="3213100"/>
          <a:ext cx="1366838" cy="623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4" imgW="736280" imgH="393529" progId="Equation.DSMT4">
                  <p:embed/>
                </p:oleObj>
              </mc:Choice>
              <mc:Fallback>
                <p:oleObj name="Формула" r:id="rId4" imgW="736280" imgH="393529" progId="Equation.DSMT4">
                  <p:embed/>
                  <p:pic>
                    <p:nvPicPr>
                      <p:cNvPr id="6" name="Object 6">
                        <a:extLst>
                          <a:ext uri="{FF2B5EF4-FFF2-40B4-BE49-F238E27FC236}">
                            <a16:creationId xmlns:a16="http://schemas.microsoft.com/office/drawing/2014/main" id="{D7113C7B-1717-4BFB-B886-E9196899173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01050" y="3213100"/>
                        <a:ext cx="1366838" cy="623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8">
            <a:extLst>
              <a:ext uri="{FF2B5EF4-FFF2-40B4-BE49-F238E27FC236}">
                <a16:creationId xmlns:a16="http://schemas.microsoft.com/office/drawing/2014/main" id="{3D9348F9-5C78-4149-894E-3CDA55ACEA7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383338" y="4838701"/>
          <a:ext cx="2736850" cy="652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6" imgW="1308100" imgH="457200" progId="Equation.DSMT4">
                  <p:embed/>
                </p:oleObj>
              </mc:Choice>
              <mc:Fallback>
                <p:oleObj name="Формула" r:id="rId6" imgW="1308100" imgH="457200" progId="Equation.DSMT4">
                  <p:embed/>
                  <p:pic>
                    <p:nvPicPr>
                      <p:cNvPr id="7" name="Object 8">
                        <a:extLst>
                          <a:ext uri="{FF2B5EF4-FFF2-40B4-BE49-F238E27FC236}">
                            <a16:creationId xmlns:a16="http://schemas.microsoft.com/office/drawing/2014/main" id="{3D9348F9-5C78-4149-894E-3CDA55ACEA7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83338" y="4838701"/>
                        <a:ext cx="2736850" cy="652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964172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AB226AE-7A9D-4828-9E12-659258130A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B1B3258-EC33-4A8B-B410-3D31A1F317EC}"/>
              </a:ext>
            </a:extLst>
          </p:cNvPr>
          <p:cNvSpPr txBox="1">
            <a:spLocks noChangeArrowheads="1"/>
          </p:cNvSpPr>
          <p:nvPr/>
        </p:nvSpPr>
        <p:spPr>
          <a:xfrm>
            <a:off x="1981200" y="1600201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uk-UA" sz="1700" kern="0" dirty="0"/>
              <a:t>Оцінка вартості акцій з коливанням рівня дивідендів по окремих періодах</a:t>
            </a:r>
            <a:r>
              <a:rPr lang="uk-UA" altLang="uk-UA" sz="1700" i="1" kern="0" dirty="0"/>
              <a:t> </a:t>
            </a:r>
            <a:r>
              <a:rPr lang="uk-UA" altLang="uk-UA" sz="1700" kern="0" dirty="0"/>
              <a:t>має наступний вид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uk-UA" sz="1700" kern="0" dirty="0"/>
              <a:t> 			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uk-UA" altLang="uk-UA" sz="1700" kern="0" dirty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uk-UA" altLang="uk-UA" sz="1700" kern="0" dirty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uk-UA" altLang="uk-UA" sz="1700" kern="0" dirty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uk-UA" sz="1700" kern="0" dirty="0"/>
              <a:t>де </a:t>
            </a:r>
            <a:r>
              <a:rPr lang="uk-UA" altLang="uk-UA" sz="1700" i="1" kern="0" dirty="0" err="1"/>
              <a:t>ВАЗМІН</a:t>
            </a:r>
            <a:r>
              <a:rPr lang="uk-UA" altLang="uk-UA" sz="1700" kern="0" dirty="0"/>
              <a:t> – реальна вартість акції з рівнем дивідендів, що змінюється, по окремих періодах; </a:t>
            </a:r>
            <a:r>
              <a:rPr lang="uk-UA" altLang="uk-UA" sz="1700" i="1" kern="0" dirty="0" err="1"/>
              <a:t>Д1</a:t>
            </a:r>
            <a:r>
              <a:rPr lang="uk-UA" altLang="uk-UA" sz="1700" kern="0" dirty="0"/>
              <a:t> – </a:t>
            </a:r>
            <a:r>
              <a:rPr lang="uk-UA" altLang="uk-UA" sz="1700" i="1" kern="0" dirty="0"/>
              <a:t>ДП</a:t>
            </a:r>
            <a:r>
              <a:rPr lang="uk-UA" altLang="uk-UA" sz="1700" kern="0" dirty="0"/>
              <a:t> – сума дивідендів прогнозована до одержання в кожнім </a:t>
            </a:r>
            <a:r>
              <a:rPr lang="uk-UA" altLang="uk-UA" sz="1700" i="1" kern="0" dirty="0"/>
              <a:t>n</a:t>
            </a:r>
            <a:r>
              <a:rPr lang="uk-UA" altLang="uk-UA" sz="1700" kern="0" dirty="0"/>
              <a:t>-</a:t>
            </a:r>
            <a:r>
              <a:rPr lang="uk-UA" altLang="uk-UA" sz="1700" kern="0" dirty="0" err="1"/>
              <a:t>ому</a:t>
            </a:r>
            <a:r>
              <a:rPr lang="uk-UA" altLang="uk-UA" sz="1700" kern="0" dirty="0"/>
              <a:t> періоді; </a:t>
            </a:r>
            <a:r>
              <a:rPr lang="en-US" altLang="uk-UA" sz="1700" i="1" kern="0" dirty="0"/>
              <a:t>d</a:t>
            </a:r>
            <a:r>
              <a:rPr lang="uk-UA" altLang="uk-UA" sz="1700" kern="0" dirty="0"/>
              <a:t> – очікувана норма валового інвестиційного прибутку (прибутковості) по акціях, виражена десятковим дробом.</a:t>
            </a:r>
            <a:endParaRPr lang="ru-RU" altLang="uk-UA" sz="1700" kern="0" dirty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altLang="uk-UA" sz="1700" kern="0" dirty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altLang="uk-UA" sz="1400" kern="0" dirty="0"/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52FCB60C-26C0-461D-AF4C-0E431D5E667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648075" y="2133600"/>
          <a:ext cx="4248150" cy="750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2" imgW="2019300" imgH="393700" progId="Equation.DSMT4">
                  <p:embed/>
                </p:oleObj>
              </mc:Choice>
              <mc:Fallback>
                <p:oleObj name="Формула" r:id="rId2" imgW="2019300" imgH="393700" progId="Equation.DSMT4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52FCB60C-26C0-461D-AF4C-0E431D5E667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48075" y="2133600"/>
                        <a:ext cx="4248150" cy="750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95588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6032EA1-F712-41C5-A0EC-200A6CD0D8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877E4E87-842F-43D9-A8D5-EC828C88B3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146051"/>
            <a:ext cx="8964613" cy="554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79482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D7B55172-AC95-4930-992B-478E57F59A5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731C5B29-EB38-470F-8739-093345039A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209036" cy="4255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>
            <a:extLst>
              <a:ext uri="{FF2B5EF4-FFF2-40B4-BE49-F238E27FC236}">
                <a16:creationId xmlns:a16="http://schemas.microsoft.com/office/drawing/2014/main" id="{38932E8B-D273-4C99-90B8-F29DAEAD9A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187" y="4319796"/>
            <a:ext cx="8353425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45182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C93D745B-606F-46F6-891F-CABBC3D151D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8BCA1BD4-567E-4721-BDBB-681682184D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3689" y="296089"/>
            <a:ext cx="8353425" cy="563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55577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тексту 1">
            <a:extLst>
              <a:ext uri="{FF2B5EF4-FFF2-40B4-BE49-F238E27FC236}">
                <a16:creationId xmlns:a16="http://schemas.microsoft.com/office/drawing/2014/main" id="{FEAB0100-49E2-4186-8D26-0748A1FC983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58484" y="60185"/>
            <a:ext cx="8862995" cy="471806"/>
          </a:xfrm>
        </p:spPr>
        <p:txBody>
          <a:bodyPr/>
          <a:lstStyle/>
          <a:p>
            <a:pPr algn="ctr"/>
            <a:r>
              <a:rPr lang="uk-UA" altLang="uk-UA" sz="2400" dirty="0"/>
              <a:t>Міри оцінки ефективності інвестицій у цінні папери</a:t>
            </a:r>
            <a:r>
              <a:rPr lang="ru-RU" altLang="uk-UA" sz="2400" dirty="0"/>
              <a:t> </a:t>
            </a:r>
            <a:endParaRPr lang="uk-UA" dirty="0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657FFAA-AAF1-499D-BA61-CA454A800E1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7BAA3F20-D51F-4078-B182-2E43A25F11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482" y="531992"/>
            <a:ext cx="8209036" cy="3539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>
            <a:extLst>
              <a:ext uri="{FF2B5EF4-FFF2-40B4-BE49-F238E27FC236}">
                <a16:creationId xmlns:a16="http://schemas.microsoft.com/office/drawing/2014/main" id="{DA9325F3-1B3E-4D9F-8C9C-412593CBD1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569" y="4292629"/>
            <a:ext cx="8065021" cy="218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82936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тексту 1">
            <a:extLst>
              <a:ext uri="{FF2B5EF4-FFF2-40B4-BE49-F238E27FC236}">
                <a16:creationId xmlns:a16="http://schemas.microsoft.com/office/drawing/2014/main" id="{5BA03607-87B5-456E-8122-FD09494B350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56008" y="220891"/>
            <a:ext cx="8862995" cy="471806"/>
          </a:xfrm>
        </p:spPr>
        <p:txBody>
          <a:bodyPr/>
          <a:lstStyle/>
          <a:p>
            <a:pPr algn="ctr"/>
            <a:r>
              <a:rPr lang="uk-UA" altLang="uk-UA" dirty="0"/>
              <a:t>Моделі </a:t>
            </a:r>
            <a:r>
              <a:rPr lang="uk-UA" altLang="uk-UA" dirty="0" err="1"/>
              <a:t>Марковіца-Тобіна</a:t>
            </a:r>
            <a:endParaRPr lang="uk-UA" dirty="0"/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41835FD9-1F99-42E8-9261-66BF059297C5}"/>
              </a:ext>
            </a:extLst>
          </p:cNvPr>
          <p:cNvSpPr/>
          <p:nvPr/>
        </p:nvSpPr>
        <p:spPr>
          <a:xfrm>
            <a:off x="1559631" y="1801725"/>
            <a:ext cx="523155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uk-U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Модель оптимального портфеля </a:t>
            </a:r>
            <a:r>
              <a:rPr lang="uk-UA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Марковіца</a:t>
            </a: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яка забезпечує мінімальний ризик і задану прибутковість, має вид</a:t>
            </a:r>
            <a:endParaRPr lang="uk-U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7CD04F9-6490-4CF0-BEE3-E6E959FB41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9363" y="1970764"/>
            <a:ext cx="2245896" cy="1371601"/>
          </a:xfrm>
          <a:prstGeom prst="rect">
            <a:avLst/>
          </a:prstGeom>
        </p:spPr>
      </p:pic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B2E5C371-3F45-4E03-A0CF-EE74483CC1D6}"/>
              </a:ext>
            </a:extLst>
          </p:cNvPr>
          <p:cNvSpPr/>
          <p:nvPr/>
        </p:nvSpPr>
        <p:spPr>
          <a:xfrm>
            <a:off x="1672998" y="60209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15900" algn="just"/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Оптимальний портфель </a:t>
            </a:r>
            <a:r>
              <a:rPr lang="uk-UA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Марковіца</a:t>
            </a: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максимальної прибутковості і заданого, (прийнятного) ризику </a:t>
            </a:r>
            <a:r>
              <a:rPr lang="uk-UA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uk-UA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можна представити у виді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CF9CCC5-079F-4D6E-9717-D397A43306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6125" y="591701"/>
            <a:ext cx="2524125" cy="1371600"/>
          </a:xfrm>
          <a:prstGeom prst="rect">
            <a:avLst/>
          </a:prstGeom>
        </p:spPr>
      </p:pic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88315775-CED7-4A4C-8EB2-31A16DE3A3BD}"/>
              </a:ext>
            </a:extLst>
          </p:cNvPr>
          <p:cNvSpPr/>
          <p:nvPr/>
        </p:nvSpPr>
        <p:spPr>
          <a:xfrm>
            <a:off x="1672998" y="3171077"/>
            <a:ext cx="486133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kern="0" dirty="0" err="1">
                <a:latin typeface="Times New Roman" panose="02020603050405020304" pitchFamily="18" charset="0"/>
              </a:rPr>
              <a:t>Тобін</a:t>
            </a:r>
            <a:r>
              <a:rPr lang="uk-UA" kern="0" dirty="0">
                <a:latin typeface="Times New Roman" panose="02020603050405020304" pitchFamily="18" charset="0"/>
              </a:rPr>
              <a:t> поставив оптимальну задачу формування портфеля цінних паперів з урахуванням моделі </a:t>
            </a:r>
            <a:r>
              <a:rPr lang="uk-UA" kern="0" dirty="0" err="1">
                <a:latin typeface="Times New Roman" panose="02020603050405020304" pitchFamily="18" charset="0"/>
              </a:rPr>
              <a:t>Марковіца</a:t>
            </a:r>
            <a:r>
              <a:rPr lang="uk-UA" kern="0" dirty="0">
                <a:latin typeface="Times New Roman" panose="02020603050405020304" pitchFamily="18" charset="0"/>
              </a:rPr>
              <a:t>. Але до неї було додано поняття без ризикових цінних паперів, тобто таких, доходність який з часом не змінюється. Для них було введено такі позначення:                     </a:t>
            </a:r>
            <a:r>
              <a:rPr lang="en-US" i="1" kern="0" dirty="0">
                <a:latin typeface="Times New Roman" panose="02020603050405020304" pitchFamily="18" charset="0"/>
              </a:rPr>
              <a:t>d</a:t>
            </a:r>
            <a:r>
              <a:rPr lang="ru-RU" i="1" kern="0" baseline="-25000" dirty="0">
                <a:latin typeface="Times New Roman" panose="02020603050405020304" pitchFamily="18" charset="0"/>
              </a:rPr>
              <a:t>0</a:t>
            </a:r>
            <a:r>
              <a:rPr lang="ru-RU" kern="0" dirty="0">
                <a:latin typeface="Times New Roman" panose="02020603050405020304" pitchFamily="18" charset="0"/>
              </a:rPr>
              <a:t> – </a:t>
            </a:r>
            <a:r>
              <a:rPr lang="uk-UA" kern="0" dirty="0">
                <a:latin typeface="Times New Roman" panose="02020603050405020304" pitchFamily="18" charset="0"/>
              </a:rPr>
              <a:t>доходність без ризикового цінного паперу</a:t>
            </a:r>
            <a:r>
              <a:rPr lang="ru-RU" kern="0" dirty="0">
                <a:latin typeface="Times New Roman" panose="02020603050405020304" pitchFamily="18" charset="0"/>
              </a:rPr>
              <a:t>,      </a:t>
            </a:r>
            <a:r>
              <a:rPr lang="en-US" i="1" kern="0" dirty="0">
                <a:latin typeface="Times New Roman" panose="02020603050405020304" pitchFamily="18" charset="0"/>
              </a:rPr>
              <a:t>X</a:t>
            </a:r>
            <a:r>
              <a:rPr lang="ru-RU" i="1" kern="0" baseline="-25000" dirty="0">
                <a:latin typeface="Times New Roman" panose="02020603050405020304" pitchFamily="18" charset="0"/>
              </a:rPr>
              <a:t>0</a:t>
            </a:r>
            <a:r>
              <a:rPr lang="ru-RU" kern="0" dirty="0">
                <a:latin typeface="Times New Roman" panose="02020603050405020304" pitchFamily="18" charset="0"/>
              </a:rPr>
              <a:t> – </a:t>
            </a:r>
            <a:r>
              <a:rPr lang="uk-UA" kern="0" dirty="0">
                <a:latin typeface="Times New Roman" panose="02020603050405020304" pitchFamily="18" charset="0"/>
              </a:rPr>
              <a:t>частка без ризикового цінного паперу у портфелі. Тоді, портфелі, аналогічні портфелям </a:t>
            </a:r>
            <a:r>
              <a:rPr lang="uk-UA" kern="0" dirty="0" err="1">
                <a:latin typeface="Times New Roman" panose="02020603050405020304" pitchFamily="18" charset="0"/>
              </a:rPr>
              <a:t>Марковіца</a:t>
            </a:r>
            <a:r>
              <a:rPr lang="uk-UA" kern="0" dirty="0">
                <a:latin typeface="Times New Roman" panose="02020603050405020304" pitchFamily="18" charset="0"/>
              </a:rPr>
              <a:t> мають вид</a:t>
            </a:r>
            <a:endParaRPr lang="uk-UA" b="1" kern="0" dirty="0">
              <a:latin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57F6BB8-A3E5-4EDE-B0A9-3CDA03EFE9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52873" y="3465648"/>
            <a:ext cx="2524125" cy="1491528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A04F62F-F825-46E7-B6ED-B783F7EE11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44073" y="4939786"/>
            <a:ext cx="2981325" cy="157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1277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тексту 1">
            <a:extLst>
              <a:ext uri="{FF2B5EF4-FFF2-40B4-BE49-F238E27FC236}">
                <a16:creationId xmlns:a16="http://schemas.microsoft.com/office/drawing/2014/main" id="{B2216880-47E9-4BEA-B1CB-C25522839A5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56008" y="220891"/>
            <a:ext cx="8862995" cy="471806"/>
          </a:xfrm>
        </p:spPr>
        <p:txBody>
          <a:bodyPr/>
          <a:lstStyle/>
          <a:p>
            <a:pPr algn="ctr"/>
            <a:r>
              <a:rPr lang="uk-UA" altLang="uk-UA" sz="2400" dirty="0"/>
              <a:t>Модель </a:t>
            </a:r>
            <a:r>
              <a:rPr lang="uk-UA" altLang="uk-UA" sz="2400" dirty="0" err="1"/>
              <a:t>Шарпа</a:t>
            </a:r>
            <a:r>
              <a:rPr lang="ru-RU" altLang="uk-UA" sz="2400" dirty="0"/>
              <a:t> </a:t>
            </a:r>
            <a:r>
              <a:rPr lang="uk-UA" altLang="uk-UA" sz="2400" dirty="0"/>
              <a:t>оптимізації портфеля цінних паперів</a:t>
            </a:r>
            <a:endParaRPr lang="uk-UA" dirty="0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FE66D57C-F5F0-4D69-A98D-57B9E3B340D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Picture 10">
            <a:extLst>
              <a:ext uri="{FF2B5EF4-FFF2-40B4-BE49-F238E27FC236}">
                <a16:creationId xmlns:a16="http://schemas.microsoft.com/office/drawing/2014/main" id="{3AE887CC-339E-4222-80A6-82578302C1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0983" y="3076576"/>
            <a:ext cx="651510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>
            <a:extLst>
              <a:ext uri="{FF2B5EF4-FFF2-40B4-BE49-F238E27FC236}">
                <a16:creationId xmlns:a16="http://schemas.microsoft.com/office/drawing/2014/main" id="{F16EEA00-C7E7-4784-A841-B3EA76AA5D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367" y="3076575"/>
            <a:ext cx="7486650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A85D6C78-ED80-6195-543D-C689D1725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5918" y="897474"/>
            <a:ext cx="5114339" cy="2243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40138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тексту 1">
            <a:extLst>
              <a:ext uri="{FF2B5EF4-FFF2-40B4-BE49-F238E27FC236}">
                <a16:creationId xmlns:a16="http://schemas.microsoft.com/office/drawing/2014/main" id="{48778158-505D-4668-A603-71D36D45118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56008" y="220891"/>
            <a:ext cx="9011993" cy="399798"/>
          </a:xfrm>
        </p:spPr>
        <p:txBody>
          <a:bodyPr/>
          <a:lstStyle/>
          <a:p>
            <a:r>
              <a:rPr lang="uk-UA" dirty="0"/>
              <a:t>Моделі оптимізації портфеля цінних паперів проф. </a:t>
            </a:r>
            <a:r>
              <a:rPr lang="uk-UA" dirty="0" err="1"/>
              <a:t>Пістунова</a:t>
            </a:r>
            <a:r>
              <a:rPr lang="uk-UA" dirty="0"/>
              <a:t> </a:t>
            </a:r>
            <a:r>
              <a:rPr lang="uk-UA" dirty="0" err="1"/>
              <a:t>І.М</a:t>
            </a:r>
            <a:r>
              <a:rPr lang="uk-UA" dirty="0"/>
              <a:t>.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2877185E-6347-40E3-A614-A6A1A91DBA2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EA9CA6A9-E01A-444C-BB84-DCF0AD330751}"/>
              </a:ext>
            </a:extLst>
          </p:cNvPr>
          <p:cNvSpPr txBox="1">
            <a:spLocks noChangeArrowheads="1"/>
          </p:cNvSpPr>
          <p:nvPr/>
        </p:nvSpPr>
        <p:spPr>
          <a:xfrm>
            <a:off x="1919536" y="620689"/>
            <a:ext cx="8229600" cy="634082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/>
            <a:r>
              <a:rPr lang="uk-UA" altLang="uk-UA" sz="3000" b="1" kern="0"/>
              <a:t>Ризиково-доходна модель</a:t>
            </a:r>
            <a:r>
              <a:rPr lang="ru-RU" altLang="uk-UA" sz="3000" kern="0"/>
              <a:t> </a:t>
            </a:r>
            <a:endParaRPr lang="ru-RU" altLang="uk-UA" sz="3000" kern="0" dirty="0"/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B800DA39-9BAB-46E7-BC76-5BB69B2B9D5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251994" y="1619113"/>
          <a:ext cx="5688013" cy="3567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2" imgW="2286000" imgH="1562100" progId="Equation.DSMT4">
                  <p:embed/>
                </p:oleObj>
              </mc:Choice>
              <mc:Fallback>
                <p:oleObj name="Формула" r:id="rId2" imgW="2286000" imgH="1562100" progId="Equation.DSMT4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B800DA39-9BAB-46E7-BC76-5BB69B2B9D5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1994" y="1619113"/>
                        <a:ext cx="5688013" cy="3567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C6118BBE-59FD-8914-5AF3-5129B2AEA783}"/>
              </a:ext>
            </a:extLst>
          </p:cNvPr>
          <p:cNvSpPr txBox="1"/>
          <p:nvPr/>
        </p:nvSpPr>
        <p:spPr>
          <a:xfrm>
            <a:off x="4367808" y="4005064"/>
            <a:ext cx="100811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dirty="0"/>
              <a:t>= 1</a:t>
            </a:r>
            <a:endParaRPr lang="uk-UA" sz="2500" dirty="0"/>
          </a:p>
        </p:txBody>
      </p:sp>
    </p:spTree>
    <p:extLst>
      <p:ext uri="{BB962C8B-B14F-4D97-AF65-F5344CB8AC3E}">
        <p14:creationId xmlns:p14="http://schemas.microsoft.com/office/powerpoint/2010/main" val="36340288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D1EF283-6FA2-16F5-7C81-AC80A4E62A8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81E90E66-1FC6-8F10-4D67-C5D96C85ED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528" y="273264"/>
            <a:ext cx="8258776" cy="5603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67195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тексту 1">
            <a:extLst>
              <a:ext uri="{FF2B5EF4-FFF2-40B4-BE49-F238E27FC236}">
                <a16:creationId xmlns:a16="http://schemas.microsoft.com/office/drawing/2014/main" id="{A8C13CFA-6857-4F4A-8EFE-842D70AF1BB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56008" y="220891"/>
            <a:ext cx="8862995" cy="471806"/>
          </a:xfrm>
        </p:spPr>
        <p:txBody>
          <a:bodyPr/>
          <a:lstStyle/>
          <a:p>
            <a:pPr algn="ctr"/>
            <a:r>
              <a:rPr lang="uk-UA" altLang="uk-UA" dirty="0"/>
              <a:t>Синтетична модель</a:t>
            </a:r>
            <a:endParaRPr lang="uk-UA" dirty="0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1B70CF85-2940-4CA4-B41E-52BD060AED8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uk-UA"/>
          </a:p>
        </p:txBody>
      </p:sp>
      <p:graphicFrame>
        <p:nvGraphicFramePr>
          <p:cNvPr id="4" name="Об'єкт 4">
            <a:extLst>
              <a:ext uri="{FF2B5EF4-FFF2-40B4-BE49-F238E27FC236}">
                <a16:creationId xmlns:a16="http://schemas.microsoft.com/office/drawing/2014/main" id="{3FAF2E83-F913-4F4C-82AE-B7811E754EA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95601" y="908720"/>
          <a:ext cx="6049963" cy="448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2" imgW="2501900" imgH="1854200" progId="Equation.3">
                  <p:embed/>
                </p:oleObj>
              </mc:Choice>
              <mc:Fallback>
                <p:oleObj name="Формула" r:id="rId2" imgW="2501900" imgH="1854200" progId="Equation.3">
                  <p:embed/>
                  <p:pic>
                    <p:nvPicPr>
                      <p:cNvPr id="4" name="Об'єкт 4">
                        <a:extLst>
                          <a:ext uri="{FF2B5EF4-FFF2-40B4-BE49-F238E27FC236}">
                            <a16:creationId xmlns:a16="http://schemas.microsoft.com/office/drawing/2014/main" id="{3FAF2E83-F913-4F4C-82AE-B7811E754EA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5601" y="908720"/>
                        <a:ext cx="6049963" cy="448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6646812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тексту 1">
            <a:extLst>
              <a:ext uri="{FF2B5EF4-FFF2-40B4-BE49-F238E27FC236}">
                <a16:creationId xmlns:a16="http://schemas.microsoft.com/office/drawing/2014/main" id="{47C6CD3E-1504-447A-AF16-17D86508E21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64503" y="27018"/>
            <a:ext cx="8862995" cy="1097726"/>
          </a:xfrm>
        </p:spPr>
        <p:txBody>
          <a:bodyPr/>
          <a:lstStyle/>
          <a:p>
            <a:pPr algn="ctr"/>
            <a:r>
              <a:rPr lang="uk-UA" dirty="0"/>
              <a:t>Порівняння моделей </a:t>
            </a:r>
            <a:r>
              <a:rPr lang="uk-UA" dirty="0" err="1"/>
              <a:t>Пістунова</a:t>
            </a:r>
            <a:r>
              <a:rPr lang="uk-UA" dirty="0"/>
              <a:t> </a:t>
            </a:r>
            <a:r>
              <a:rPr lang="uk-UA" dirty="0" err="1"/>
              <a:t>І.М</a:t>
            </a:r>
            <a:r>
              <a:rPr lang="uk-UA" dirty="0"/>
              <a:t>. </a:t>
            </a:r>
          </a:p>
          <a:p>
            <a:pPr algn="ctr"/>
            <a:r>
              <a:rPr lang="uk-UA" dirty="0"/>
              <a:t>з моделями </a:t>
            </a:r>
            <a:r>
              <a:rPr lang="uk-UA" dirty="0" err="1"/>
              <a:t>Марковіца</a:t>
            </a:r>
            <a:r>
              <a:rPr lang="uk-UA" dirty="0"/>
              <a:t> та </a:t>
            </a:r>
            <a:r>
              <a:rPr lang="uk-UA" dirty="0" err="1"/>
              <a:t>Шарпа</a:t>
            </a:r>
            <a:r>
              <a:rPr lang="uk-UA" dirty="0"/>
              <a:t> за критерієм відношення ризиковості портфеля до </a:t>
            </a:r>
            <a:r>
              <a:rPr lang="uk-UA" dirty="0" err="1"/>
              <a:t>доходіності</a:t>
            </a:r>
            <a:endParaRPr lang="uk-UA" dirty="0"/>
          </a:p>
        </p:txBody>
      </p:sp>
      <p:graphicFrame>
        <p:nvGraphicFramePr>
          <p:cNvPr id="4" name="Диаграмма 1">
            <a:extLst>
              <a:ext uri="{FF2B5EF4-FFF2-40B4-BE49-F238E27FC236}">
                <a16:creationId xmlns:a16="http://schemas.microsoft.com/office/drawing/2014/main" id="{6C0EA709-06D4-4C44-9760-9C4190EC3F43}"/>
              </a:ext>
            </a:extLst>
          </p:cNvPr>
          <p:cNvGraphicFramePr/>
          <p:nvPr/>
        </p:nvGraphicFramePr>
        <p:xfrm>
          <a:off x="1555196" y="954785"/>
          <a:ext cx="2376264" cy="15304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2">
            <a:extLst>
              <a:ext uri="{FF2B5EF4-FFF2-40B4-BE49-F238E27FC236}">
                <a16:creationId xmlns:a16="http://schemas.microsoft.com/office/drawing/2014/main" id="{2C52EF23-7963-484C-A2EC-174A9CDC76D4}"/>
              </a:ext>
            </a:extLst>
          </p:cNvPr>
          <p:cNvGraphicFramePr/>
          <p:nvPr/>
        </p:nvGraphicFramePr>
        <p:xfrm>
          <a:off x="7968208" y="1091357"/>
          <a:ext cx="2376264" cy="1257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09FD639-06DB-464D-B9CA-845C6343F713}"/>
              </a:ext>
            </a:extLst>
          </p:cNvPr>
          <p:cNvSpPr txBox="1"/>
          <p:nvPr/>
        </p:nvSpPr>
        <p:spPr>
          <a:xfrm>
            <a:off x="4099945" y="1151620"/>
            <a:ext cx="39921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Моделі </a:t>
            </a:r>
            <a:r>
              <a:rPr lang="uk-UA" dirty="0" err="1"/>
              <a:t>Марковіца</a:t>
            </a:r>
            <a:r>
              <a:rPr lang="uk-UA" dirty="0"/>
              <a:t> </a:t>
            </a:r>
          </a:p>
          <a:p>
            <a:r>
              <a:rPr lang="uk-UA" dirty="0"/>
              <a:t>мінімальний ризик </a:t>
            </a:r>
          </a:p>
          <a:p>
            <a:r>
              <a:rPr lang="uk-UA" dirty="0"/>
              <a:t>                   максимальна дохідність</a:t>
            </a:r>
          </a:p>
        </p:txBody>
      </p:sp>
      <p:graphicFrame>
        <p:nvGraphicFramePr>
          <p:cNvPr id="8" name="Диаграмма 17">
            <a:extLst>
              <a:ext uri="{FF2B5EF4-FFF2-40B4-BE49-F238E27FC236}">
                <a16:creationId xmlns:a16="http://schemas.microsoft.com/office/drawing/2014/main" id="{7C231816-50EB-402E-BC2D-3819064A1AD8}"/>
              </a:ext>
            </a:extLst>
          </p:cNvPr>
          <p:cNvGraphicFramePr/>
          <p:nvPr/>
        </p:nvGraphicFramePr>
        <p:xfrm>
          <a:off x="7651691" y="2577395"/>
          <a:ext cx="2875806" cy="16712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3CACDD7A-819F-4C0A-8DE8-98C10AE9A63F}"/>
              </a:ext>
            </a:extLst>
          </p:cNvPr>
          <p:cNvSpPr txBox="1"/>
          <p:nvPr/>
        </p:nvSpPr>
        <p:spPr>
          <a:xfrm>
            <a:off x="4111831" y="2772184"/>
            <a:ext cx="39921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Моделі </a:t>
            </a:r>
            <a:r>
              <a:rPr lang="uk-UA" dirty="0" err="1"/>
              <a:t>Пістунова</a:t>
            </a:r>
            <a:r>
              <a:rPr lang="uk-UA" dirty="0"/>
              <a:t> </a:t>
            </a:r>
          </a:p>
          <a:p>
            <a:r>
              <a:rPr lang="uk-UA" dirty="0" err="1"/>
              <a:t>Ризиково</a:t>
            </a:r>
            <a:r>
              <a:rPr lang="uk-UA" dirty="0"/>
              <a:t>-дохідна </a:t>
            </a:r>
          </a:p>
          <a:p>
            <a:r>
              <a:rPr lang="uk-UA" dirty="0"/>
              <a:t>                                     Синтетична</a:t>
            </a:r>
          </a:p>
        </p:txBody>
      </p:sp>
      <p:graphicFrame>
        <p:nvGraphicFramePr>
          <p:cNvPr id="10" name="Диаграмма 3">
            <a:extLst>
              <a:ext uri="{FF2B5EF4-FFF2-40B4-BE49-F238E27FC236}">
                <a16:creationId xmlns:a16="http://schemas.microsoft.com/office/drawing/2014/main" id="{4E6EFAA0-F82F-4793-8844-FF60A58288A1}"/>
              </a:ext>
            </a:extLst>
          </p:cNvPr>
          <p:cNvGraphicFramePr/>
          <p:nvPr/>
        </p:nvGraphicFramePr>
        <p:xfrm>
          <a:off x="1526418" y="2424590"/>
          <a:ext cx="3013893" cy="19768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1" name="Таблиця 10">
            <a:extLst>
              <a:ext uri="{FF2B5EF4-FFF2-40B4-BE49-F238E27FC236}">
                <a16:creationId xmlns:a16="http://schemas.microsoft.com/office/drawing/2014/main" id="{F07B629A-7276-48AD-8BC3-28DC91514C93}"/>
              </a:ext>
            </a:extLst>
          </p:cNvPr>
          <p:cNvGraphicFramePr>
            <a:graphicFrameLocks noGrp="1"/>
          </p:cNvGraphicFramePr>
          <p:nvPr/>
        </p:nvGraphicFramePr>
        <p:xfrm>
          <a:off x="1632170" y="4367522"/>
          <a:ext cx="4751863" cy="19345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53408">
                  <a:extLst>
                    <a:ext uri="{9D8B030D-6E8A-4147-A177-3AD203B41FA5}">
                      <a16:colId xmlns:a16="http://schemas.microsoft.com/office/drawing/2014/main" val="4121777000"/>
                    </a:ext>
                  </a:extLst>
                </a:gridCol>
                <a:gridCol w="1411475">
                  <a:extLst>
                    <a:ext uri="{9D8B030D-6E8A-4147-A177-3AD203B41FA5}">
                      <a16:colId xmlns:a16="http://schemas.microsoft.com/office/drawing/2014/main" val="3033764770"/>
                    </a:ext>
                  </a:extLst>
                </a:gridCol>
                <a:gridCol w="1386980">
                  <a:extLst>
                    <a:ext uri="{9D8B030D-6E8A-4147-A177-3AD203B41FA5}">
                      <a16:colId xmlns:a16="http://schemas.microsoft.com/office/drawing/2014/main" val="2020830989"/>
                    </a:ext>
                  </a:extLst>
                </a:gridCol>
              </a:tblGrid>
              <a:tr h="22585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Модель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Ризик (%)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Доходність(%)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87543889"/>
                  </a:ext>
                </a:extLst>
              </a:tr>
              <a:tr h="3756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Мінімального ризику Марковіца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1,34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0,21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84687726"/>
                  </a:ext>
                </a:extLst>
              </a:tr>
              <a:tr h="3756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Максимальної доходності </a:t>
                      </a:r>
                      <a:r>
                        <a:rPr lang="uk-UA" sz="1200" dirty="0" err="1">
                          <a:effectLst/>
                        </a:rPr>
                        <a:t>Марковіца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5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0,65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72316084"/>
                  </a:ext>
                </a:extLst>
              </a:tr>
              <a:tr h="2258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Пістунова-Сітнікова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5,64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0,7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39882348"/>
                  </a:ext>
                </a:extLst>
              </a:tr>
              <a:tr h="5696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Обєднана модель Шарпа та Пістунова-Сітнікова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5,7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0,79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99556588"/>
                  </a:ext>
                </a:extLst>
              </a:tr>
            </a:tbl>
          </a:graphicData>
        </a:graphic>
      </p:graphicFrame>
      <p:graphicFrame>
        <p:nvGraphicFramePr>
          <p:cNvPr id="12" name="Таблиця 11">
            <a:extLst>
              <a:ext uri="{FF2B5EF4-FFF2-40B4-BE49-F238E27FC236}">
                <a16:creationId xmlns:a16="http://schemas.microsoft.com/office/drawing/2014/main" id="{EE893A26-AB52-4E9F-B935-AED886C3682D}"/>
              </a:ext>
            </a:extLst>
          </p:cNvPr>
          <p:cNvGraphicFramePr>
            <a:graphicFrameLocks noGrp="1"/>
          </p:cNvGraphicFramePr>
          <p:nvPr/>
        </p:nvGraphicFramePr>
        <p:xfrm>
          <a:off x="6384033" y="4367521"/>
          <a:ext cx="4269951" cy="18840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07904">
                  <a:extLst>
                    <a:ext uri="{9D8B030D-6E8A-4147-A177-3AD203B41FA5}">
                      <a16:colId xmlns:a16="http://schemas.microsoft.com/office/drawing/2014/main" val="559487533"/>
                    </a:ext>
                  </a:extLst>
                </a:gridCol>
                <a:gridCol w="1062047">
                  <a:extLst>
                    <a:ext uri="{9D8B030D-6E8A-4147-A177-3AD203B41FA5}">
                      <a16:colId xmlns:a16="http://schemas.microsoft.com/office/drawing/2014/main" val="2952312534"/>
                    </a:ext>
                  </a:extLst>
                </a:gridCol>
              </a:tblGrid>
              <a:tr h="4721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Інвестиційний портфель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Коефіцієнт</a:t>
                      </a:r>
                      <a:br>
                        <a:rPr lang="uk-UA" sz="1200">
                          <a:effectLst/>
                        </a:rPr>
                      </a:br>
                      <a:r>
                        <a:rPr lang="uk-UA" sz="1200">
                          <a:effectLst/>
                        </a:rPr>
                        <a:t> Шарпа 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5966282"/>
                  </a:ext>
                </a:extLst>
              </a:tr>
              <a:tr h="2319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Мінімального ризику за </a:t>
                      </a:r>
                      <a:r>
                        <a:rPr lang="uk-UA" sz="1200" dirty="0" err="1">
                          <a:effectLst/>
                        </a:rPr>
                        <a:t>Марковіцом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-0,184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840372823"/>
                  </a:ext>
                </a:extLst>
              </a:tr>
              <a:tr h="4721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Максимальної доходності за </a:t>
                      </a:r>
                      <a:r>
                        <a:rPr lang="uk-UA" sz="1200" dirty="0" err="1">
                          <a:effectLst/>
                        </a:rPr>
                        <a:t>Марковіцом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0,3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344377805"/>
                  </a:ext>
                </a:extLst>
              </a:tr>
              <a:tr h="2319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За моделлю Пістунова-Сітнікова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0,35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269149749"/>
                  </a:ext>
                </a:extLst>
              </a:tr>
              <a:tr h="4759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Об’єднана модель </a:t>
                      </a:r>
                      <a:r>
                        <a:rPr lang="uk-UA" sz="1200" dirty="0" err="1">
                          <a:effectLst/>
                        </a:rPr>
                        <a:t>Шарпа</a:t>
                      </a:r>
                      <a:r>
                        <a:rPr lang="uk-UA" sz="1200" dirty="0">
                          <a:effectLst/>
                        </a:rPr>
                        <a:t> та </a:t>
                      </a:r>
                      <a:r>
                        <a:rPr lang="uk-UA" sz="1200" dirty="0" err="1">
                          <a:effectLst/>
                        </a:rPr>
                        <a:t>Пістунова-Сітнікова</a:t>
                      </a:r>
                      <a:r>
                        <a:rPr lang="uk-UA" sz="1200" dirty="0">
                          <a:effectLst/>
                        </a:rPr>
                        <a:t> 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0,41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40257659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05465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тексту 1">
            <a:extLst>
              <a:ext uri="{FF2B5EF4-FFF2-40B4-BE49-F238E27FC236}">
                <a16:creationId xmlns:a16="http://schemas.microsoft.com/office/drawing/2014/main" id="{92A269B5-4826-46DC-5876-507181BA00A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56008" y="220891"/>
            <a:ext cx="8862995" cy="399798"/>
          </a:xfrm>
        </p:spPr>
        <p:txBody>
          <a:bodyPr/>
          <a:lstStyle/>
          <a:p>
            <a:pPr algn="ctr"/>
            <a:r>
              <a:rPr lang="ru-RU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9 </a:t>
            </a:r>
            <a:r>
              <a:rPr lang="uk-UA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методів оцінки вартості </a:t>
            </a:r>
            <a:r>
              <a:rPr lang="ru-RU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стартапу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CC586FEA-BAA2-B93B-0477-F7E27D03A0C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uk-UA"/>
          </a:p>
        </p:txBody>
      </p:sp>
      <p:graphicFrame>
        <p:nvGraphicFramePr>
          <p:cNvPr id="4" name="Таблиця 3">
            <a:extLst>
              <a:ext uri="{FF2B5EF4-FFF2-40B4-BE49-F238E27FC236}">
                <a16:creationId xmlns:a16="http://schemas.microsoft.com/office/drawing/2014/main" id="{15EE20D1-4025-90EB-DA47-773F4D167565}"/>
              </a:ext>
            </a:extLst>
          </p:cNvPr>
          <p:cNvGraphicFramePr>
            <a:graphicFrameLocks noGrp="1"/>
          </p:cNvGraphicFramePr>
          <p:nvPr/>
        </p:nvGraphicFramePr>
        <p:xfrm>
          <a:off x="2013689" y="836712"/>
          <a:ext cx="8330783" cy="5333814"/>
        </p:xfrm>
        <a:graphic>
          <a:graphicData uri="http://schemas.openxmlformats.org/drawingml/2006/table">
            <a:tbl>
              <a:tblPr/>
              <a:tblGrid>
                <a:gridCol w="348673">
                  <a:extLst>
                    <a:ext uri="{9D8B030D-6E8A-4147-A177-3AD203B41FA5}">
                      <a16:colId xmlns:a16="http://schemas.microsoft.com/office/drawing/2014/main" val="602126134"/>
                    </a:ext>
                  </a:extLst>
                </a:gridCol>
                <a:gridCol w="2440708">
                  <a:extLst>
                    <a:ext uri="{9D8B030D-6E8A-4147-A177-3AD203B41FA5}">
                      <a16:colId xmlns:a16="http://schemas.microsoft.com/office/drawing/2014/main" val="1168447277"/>
                    </a:ext>
                  </a:extLst>
                </a:gridCol>
                <a:gridCol w="5541402">
                  <a:extLst>
                    <a:ext uri="{9D8B030D-6E8A-4147-A177-3AD203B41FA5}">
                      <a16:colId xmlns:a16="http://schemas.microsoft.com/office/drawing/2014/main" val="1915196199"/>
                    </a:ext>
                  </a:extLst>
                </a:gridCol>
              </a:tblGrid>
              <a:tr h="435602">
                <a:tc gridSpan="2">
                  <a:txBody>
                    <a:bodyPr/>
                    <a:lstStyle/>
                    <a:p>
                      <a:r>
                        <a:rPr lang="uk-UA" sz="1400" b="1">
                          <a:effectLst/>
                        </a:rPr>
                        <a:t>Метод оцінювання</a:t>
                      </a:r>
                      <a:endParaRPr lang="uk-UA" sz="1400">
                        <a:effectLst/>
                      </a:endParaRPr>
                    </a:p>
                  </a:txBody>
                  <a:tcPr marL="53247" marR="53247" marT="26623" marB="266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400" b="1">
                          <a:effectLst/>
                        </a:rPr>
                        <a:t>Опис</a:t>
                      </a:r>
                      <a:endParaRPr lang="uk-UA" sz="1400">
                        <a:effectLst/>
                      </a:endParaRPr>
                    </a:p>
                  </a:txBody>
                  <a:tcPr marL="53247" marR="53247" marT="26623" marB="266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1923303"/>
                  </a:ext>
                </a:extLst>
              </a:tr>
              <a:tr h="435602">
                <a:tc>
                  <a:txBody>
                    <a:bodyPr/>
                    <a:lstStyle/>
                    <a:p>
                      <a:r>
                        <a:rPr lang="uk-UA" sz="1400">
                          <a:effectLst/>
                        </a:rPr>
                        <a:t>1</a:t>
                      </a:r>
                    </a:p>
                  </a:txBody>
                  <a:tcPr marL="53247" marR="53247" marT="26623" marB="266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>
                          <a:effectLst/>
                        </a:rPr>
                        <a:t>Метод Беркуса</a:t>
                      </a:r>
                    </a:p>
                  </a:txBody>
                  <a:tcPr marL="53247" marR="53247" marT="26623" marB="266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>
                          <a:effectLst/>
                        </a:rPr>
                        <a:t>Оцінка базується на визначені 5 ключових факторів успіху</a:t>
                      </a:r>
                    </a:p>
                  </a:txBody>
                  <a:tcPr marL="53247" marR="53247" marT="26623" marB="266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0784369"/>
                  </a:ext>
                </a:extLst>
              </a:tr>
              <a:tr h="622288">
                <a:tc>
                  <a:txBody>
                    <a:bodyPr/>
                    <a:lstStyle/>
                    <a:p>
                      <a:r>
                        <a:rPr lang="uk-UA" sz="1400">
                          <a:effectLst/>
                        </a:rPr>
                        <a:t>2</a:t>
                      </a:r>
                    </a:p>
                  </a:txBody>
                  <a:tcPr marL="53247" marR="53247" marT="26623" marB="266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>
                          <a:effectLst/>
                        </a:rPr>
                        <a:t>Сумування факторів ризику</a:t>
                      </a:r>
                    </a:p>
                  </a:txBody>
                  <a:tcPr marL="53247" marR="53247" marT="26623" marB="266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>
                          <a:effectLst/>
                        </a:rPr>
                        <a:t>Оцінка на основі базового значення, скоригованого для 12 стандартних факторів ризику</a:t>
                      </a:r>
                    </a:p>
                  </a:txBody>
                  <a:tcPr marL="53247" marR="53247" marT="26623" marB="266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2060071"/>
                  </a:ext>
                </a:extLst>
              </a:tr>
              <a:tr h="622288">
                <a:tc>
                  <a:txBody>
                    <a:bodyPr/>
                    <a:lstStyle/>
                    <a:p>
                      <a:r>
                        <a:rPr lang="uk-UA" sz="1400">
                          <a:effectLst/>
                        </a:rPr>
                        <a:t>3</a:t>
                      </a:r>
                    </a:p>
                  </a:txBody>
                  <a:tcPr marL="53247" marR="53247" marT="26623" marB="266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>
                          <a:effectLst/>
                        </a:rPr>
                        <a:t>Система показників, збір даних</a:t>
                      </a:r>
                    </a:p>
                  </a:txBody>
                  <a:tcPr marL="53247" marR="53247" marT="26623" marB="266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>
                          <a:effectLst/>
                        </a:rPr>
                        <a:t>Оцінка на основі середньої вартості, обчисленої для аналогічної компанії</a:t>
                      </a:r>
                    </a:p>
                  </a:txBody>
                  <a:tcPr marL="53247" marR="53247" marT="26623" marB="266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3871343"/>
                  </a:ext>
                </a:extLst>
              </a:tr>
              <a:tr h="622288">
                <a:tc>
                  <a:txBody>
                    <a:bodyPr/>
                    <a:lstStyle/>
                    <a:p>
                      <a:r>
                        <a:rPr lang="uk-UA" sz="1400">
                          <a:effectLst/>
                        </a:rPr>
                        <a:t>4</a:t>
                      </a:r>
                    </a:p>
                  </a:txBody>
                  <a:tcPr marL="53247" marR="53247" marT="26623" marB="266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>
                          <a:effectLst/>
                        </a:rPr>
                        <a:t>Метод порівняльних транзакцій</a:t>
                      </a:r>
                    </a:p>
                  </a:txBody>
                  <a:tcPr marL="53247" marR="53247" marT="26623" marB="266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>
                          <a:effectLst/>
                        </a:rPr>
                        <a:t>Оцінка, що базується на правилі трьох показників </a:t>
                      </a:r>
                      <a:r>
                        <a:rPr lang="en-US" sz="1400">
                          <a:effectLst/>
                        </a:rPr>
                        <a:t>KPI </a:t>
                      </a:r>
                      <a:r>
                        <a:rPr lang="uk-UA" sz="1400">
                          <a:effectLst/>
                        </a:rPr>
                        <a:t>від аналогічної компанії</a:t>
                      </a:r>
                    </a:p>
                  </a:txBody>
                  <a:tcPr marL="53247" marR="53247" marT="26623" marB="266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8181564"/>
                  </a:ext>
                </a:extLst>
              </a:tr>
              <a:tr h="435602">
                <a:tc>
                  <a:txBody>
                    <a:bodyPr/>
                    <a:lstStyle/>
                    <a:p>
                      <a:r>
                        <a:rPr lang="uk-UA" sz="1400">
                          <a:effectLst/>
                        </a:rPr>
                        <a:t>5</a:t>
                      </a:r>
                    </a:p>
                  </a:txBody>
                  <a:tcPr marL="53247" marR="53247" marT="26623" marB="266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>
                          <a:effectLst/>
                        </a:rPr>
                        <a:t>Балансова вартість</a:t>
                      </a:r>
                    </a:p>
                  </a:txBody>
                  <a:tcPr marL="53247" marR="53247" marT="26623" marB="266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>
                          <a:effectLst/>
                        </a:rPr>
                        <a:t>Оцінка, що базується на матеріальних активах компанії</a:t>
                      </a:r>
                    </a:p>
                  </a:txBody>
                  <a:tcPr marL="53247" marR="53247" marT="26623" marB="266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3453658"/>
                  </a:ext>
                </a:extLst>
              </a:tr>
              <a:tr h="435602">
                <a:tc>
                  <a:txBody>
                    <a:bodyPr/>
                    <a:lstStyle/>
                    <a:p>
                      <a:r>
                        <a:rPr lang="uk-UA" sz="1400">
                          <a:effectLst/>
                        </a:rPr>
                        <a:t>6</a:t>
                      </a:r>
                    </a:p>
                  </a:txBody>
                  <a:tcPr marL="53247" marR="53247" marT="26623" marB="266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>
                          <a:effectLst/>
                        </a:rPr>
                        <a:t>Ліквідаційна вартість</a:t>
                      </a:r>
                    </a:p>
                  </a:txBody>
                  <a:tcPr marL="53247" marR="53247" marT="26623" marB="266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>
                          <a:effectLst/>
                        </a:rPr>
                        <a:t>Оцінка на основі мінімальної вартості матеріальних активів</a:t>
                      </a:r>
                    </a:p>
                  </a:txBody>
                  <a:tcPr marL="53247" marR="53247" marT="26623" marB="266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0800222"/>
                  </a:ext>
                </a:extLst>
              </a:tr>
              <a:tr h="435602">
                <a:tc>
                  <a:txBody>
                    <a:bodyPr/>
                    <a:lstStyle/>
                    <a:p>
                      <a:r>
                        <a:rPr lang="uk-UA" sz="1400">
                          <a:effectLst/>
                        </a:rPr>
                        <a:t>7</a:t>
                      </a:r>
                    </a:p>
                  </a:txBody>
                  <a:tcPr marL="53247" marR="53247" marT="26623" marB="266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>
                          <a:effectLst/>
                        </a:rPr>
                        <a:t>Дисконтований грошовий потік</a:t>
                      </a:r>
                    </a:p>
                  </a:txBody>
                  <a:tcPr marL="53247" marR="53247" marT="26623" marB="266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noProof="0">
                          <a:effectLst/>
                        </a:rPr>
                        <a:t>Оцінка, що будується на сумі усіх майбутніх грошових потоків</a:t>
                      </a:r>
                    </a:p>
                  </a:txBody>
                  <a:tcPr marL="53247" marR="53247" marT="26623" marB="266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6456414"/>
                  </a:ext>
                </a:extLst>
              </a:tr>
              <a:tr h="622288">
                <a:tc>
                  <a:txBody>
                    <a:bodyPr/>
                    <a:lstStyle/>
                    <a:p>
                      <a:r>
                        <a:rPr lang="uk-UA" sz="1400">
                          <a:effectLst/>
                        </a:rPr>
                        <a:t>8</a:t>
                      </a:r>
                    </a:p>
                  </a:txBody>
                  <a:tcPr marL="53247" marR="53247" marT="26623" marB="266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>
                          <a:effectLst/>
                        </a:rPr>
                        <a:t>Перший Чиказький метод</a:t>
                      </a:r>
                    </a:p>
                  </a:txBody>
                  <a:tcPr marL="53247" marR="53247" marT="26623" marB="266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noProof="0" dirty="0">
                          <a:effectLst/>
                        </a:rPr>
                        <a:t>Оцінка по середньозваженому числу трьох інших сценаріїв оцінки</a:t>
                      </a:r>
                    </a:p>
                  </a:txBody>
                  <a:tcPr marL="53247" marR="53247" marT="26623" marB="266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6810251"/>
                  </a:ext>
                </a:extLst>
              </a:tr>
              <a:tr h="622288">
                <a:tc>
                  <a:txBody>
                    <a:bodyPr/>
                    <a:lstStyle/>
                    <a:p>
                      <a:r>
                        <a:rPr lang="uk-UA" sz="1400">
                          <a:effectLst/>
                        </a:rPr>
                        <a:t>9</a:t>
                      </a:r>
                    </a:p>
                  </a:txBody>
                  <a:tcPr marL="53247" marR="53247" marT="26623" marB="266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>
                          <a:effectLst/>
                        </a:rPr>
                        <a:t>Метод венчурного капіталу</a:t>
                      </a:r>
                    </a:p>
                  </a:txBody>
                  <a:tcPr marL="53247" marR="53247" marT="26623" marB="266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noProof="0" dirty="0">
                          <a:effectLst/>
                        </a:rPr>
                        <a:t>Оцінка на базі показника ROI, який очікується інвесторами</a:t>
                      </a:r>
                    </a:p>
                  </a:txBody>
                  <a:tcPr marL="53247" marR="53247" marT="26623" marB="266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07656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42871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A2C54463-F1FB-91FE-017C-502F2B9ABA0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9D3C9AC-5618-5842-D038-049201BEDEC0}"/>
              </a:ext>
            </a:extLst>
          </p:cNvPr>
          <p:cNvSpPr txBox="1"/>
          <p:nvPr/>
        </p:nvSpPr>
        <p:spPr>
          <a:xfrm>
            <a:off x="1919536" y="1196753"/>
            <a:ext cx="8856984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dirty="0">
                <a:solidFill>
                  <a:srgbClr val="333333"/>
                </a:solidFill>
                <a:latin typeface="Arial" panose="020B0604020202020204" pitchFamily="34" charset="0"/>
              </a:rPr>
              <a:t>1. Метод </a:t>
            </a:r>
            <a:r>
              <a:rPr lang="uk-UA" dirty="0" err="1">
                <a:solidFill>
                  <a:srgbClr val="333333"/>
                </a:solidFill>
                <a:latin typeface="Arial" panose="020B0604020202020204" pitchFamily="34" charset="0"/>
              </a:rPr>
              <a:t>Беркуса</a:t>
            </a:r>
            <a:endParaRPr lang="uk-UA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algn="l"/>
            <a:r>
              <a:rPr lang="uk-UA" dirty="0">
                <a:solidFill>
                  <a:srgbClr val="333333"/>
                </a:solidFill>
                <a:latin typeface="Arial" panose="020B0604020202020204" pitchFamily="34" charset="0"/>
              </a:rPr>
              <a:t>Просте і зручне правило для оцінки вартості вашого стартапу. Метод розроблений </a:t>
            </a:r>
            <a:r>
              <a:rPr lang="uk-UA" dirty="0" err="1">
                <a:solidFill>
                  <a:srgbClr val="333333"/>
                </a:solidFill>
                <a:latin typeface="Arial" panose="020B0604020202020204" pitchFamily="34" charset="0"/>
              </a:rPr>
              <a:t>Дейвом</a:t>
            </a:r>
            <a:r>
              <a:rPr lang="uk-UA" dirty="0">
                <a:solidFill>
                  <a:srgbClr val="333333"/>
                </a:solidFill>
                <a:latin typeface="Arial" panose="020B0604020202020204" pitchFamily="34" charset="0"/>
              </a:rPr>
              <a:t> </a:t>
            </a:r>
            <a:r>
              <a:rPr lang="uk-UA" dirty="0" err="1">
                <a:solidFill>
                  <a:srgbClr val="333333"/>
                </a:solidFill>
                <a:latin typeface="Arial" panose="020B0604020202020204" pitchFamily="34" charset="0"/>
              </a:rPr>
              <a:t>Беркусом</a:t>
            </a:r>
            <a:r>
              <a:rPr lang="uk-UA" dirty="0">
                <a:solidFill>
                  <a:srgbClr val="333333"/>
                </a:solidFill>
                <a:latin typeface="Arial" panose="020B0604020202020204" pitchFamily="34" charset="0"/>
              </a:rPr>
              <a:t>, відомим автором та інвестором. Базовий критерій — чи вважаєте ви, що вартість бізнесу може досягнути $20 млн через 4 роки після заснування стартапу? Якщо відповідь «так», можете оцінити ваш стартап відповідно до п’яти основних критеріїв:</a:t>
            </a:r>
          </a:p>
          <a:p>
            <a:pPr algn="l">
              <a:buFont typeface="+mj-lt"/>
              <a:buAutoNum type="arabicPeriod"/>
            </a:pPr>
            <a:r>
              <a:rPr lang="uk-UA" b="1" dirty="0">
                <a:solidFill>
                  <a:srgbClr val="333333"/>
                </a:solidFill>
                <a:latin typeface="Arial" panose="020B0604020202020204" pitchFamily="34" charset="0"/>
              </a:rPr>
              <a:t>Ідея</a:t>
            </a:r>
            <a:r>
              <a:rPr lang="uk-UA" dirty="0">
                <a:solidFill>
                  <a:srgbClr val="333333"/>
                </a:solidFill>
                <a:latin typeface="Arial" panose="020B0604020202020204" pitchFamily="34" charset="0"/>
              </a:rPr>
              <a:t> (базове значення) — $300 тис.</a:t>
            </a:r>
          </a:p>
          <a:p>
            <a:pPr algn="l">
              <a:buFont typeface="+mj-lt"/>
              <a:buAutoNum type="arabicPeriod"/>
            </a:pPr>
            <a:r>
              <a:rPr lang="uk-UA" b="1" dirty="0">
                <a:solidFill>
                  <a:srgbClr val="333333"/>
                </a:solidFill>
                <a:latin typeface="Arial" panose="020B0604020202020204" pitchFamily="34" charset="0"/>
              </a:rPr>
              <a:t>Прототип</a:t>
            </a:r>
            <a:r>
              <a:rPr lang="uk-UA" dirty="0">
                <a:solidFill>
                  <a:srgbClr val="333333"/>
                </a:solidFill>
                <a:latin typeface="Arial" panose="020B0604020202020204" pitchFamily="34" charset="0"/>
              </a:rPr>
              <a:t> (технологія) — $500 тис.</a:t>
            </a:r>
          </a:p>
          <a:p>
            <a:pPr algn="l">
              <a:buFont typeface="+mj-lt"/>
              <a:buAutoNum type="arabicPeriod"/>
            </a:pPr>
            <a:r>
              <a:rPr lang="uk-UA" b="1" dirty="0">
                <a:solidFill>
                  <a:srgbClr val="333333"/>
                </a:solidFill>
                <a:latin typeface="Arial" panose="020B0604020202020204" pitchFamily="34" charset="0"/>
              </a:rPr>
              <a:t>Ефективність команди менеджменту</a:t>
            </a:r>
            <a:r>
              <a:rPr lang="uk-UA" dirty="0">
                <a:solidFill>
                  <a:srgbClr val="333333"/>
                </a:solidFill>
                <a:latin typeface="Arial" panose="020B0604020202020204" pitchFamily="34" charset="0"/>
              </a:rPr>
              <a:t> — $300 тис.</a:t>
            </a:r>
          </a:p>
          <a:p>
            <a:pPr algn="l">
              <a:buFont typeface="+mj-lt"/>
              <a:buAutoNum type="arabicPeriod"/>
            </a:pPr>
            <a:r>
              <a:rPr lang="uk-UA" b="1" dirty="0">
                <a:solidFill>
                  <a:srgbClr val="333333"/>
                </a:solidFill>
                <a:latin typeface="Arial" panose="020B0604020202020204" pitchFamily="34" charset="0"/>
              </a:rPr>
              <a:t>Стратегічні відносини</a:t>
            </a:r>
            <a:r>
              <a:rPr lang="uk-UA" dirty="0">
                <a:solidFill>
                  <a:srgbClr val="333333"/>
                </a:solidFill>
                <a:latin typeface="Arial" panose="020B0604020202020204" pitchFamily="34" charset="0"/>
              </a:rPr>
              <a:t> (вихід на ринок) — $200 тис.</a:t>
            </a:r>
          </a:p>
          <a:p>
            <a:pPr algn="l">
              <a:buFont typeface="+mj-lt"/>
              <a:buAutoNum type="arabicPeriod"/>
            </a:pPr>
            <a:r>
              <a:rPr lang="uk-UA" b="1" dirty="0">
                <a:solidFill>
                  <a:srgbClr val="333333"/>
                </a:solidFill>
                <a:latin typeface="Arial" panose="020B0604020202020204" pitchFamily="34" charset="0"/>
              </a:rPr>
              <a:t>Випуск продукту або продаж</a:t>
            </a:r>
            <a:r>
              <a:rPr lang="uk-UA" dirty="0">
                <a:solidFill>
                  <a:srgbClr val="333333"/>
                </a:solidFill>
                <a:latin typeface="Arial" panose="020B0604020202020204" pitchFamily="34" charset="0"/>
              </a:rPr>
              <a:t> — $100 тис.</a:t>
            </a:r>
          </a:p>
          <a:p>
            <a:pPr algn="l"/>
            <a:r>
              <a:rPr lang="uk-UA" dirty="0">
                <a:solidFill>
                  <a:srgbClr val="333333"/>
                </a:solidFill>
                <a:latin typeface="Arial" panose="020B0604020202020204" pitchFamily="34" charset="0"/>
              </a:rPr>
              <a:t>Попередня оцінка — $1,4 млн. Це дає приблизне уявлення про те, скільки коштує стартап та що слід поліпшити (те, що важливіше для проекту). За словами </a:t>
            </a:r>
            <a:r>
              <a:rPr lang="uk-UA" dirty="0" err="1">
                <a:solidFill>
                  <a:srgbClr val="333333"/>
                </a:solidFill>
                <a:latin typeface="Arial" panose="020B0604020202020204" pitchFamily="34" charset="0"/>
              </a:rPr>
              <a:t>Беркуса</a:t>
            </a:r>
            <a:r>
              <a:rPr lang="uk-UA" dirty="0">
                <a:solidFill>
                  <a:srgbClr val="333333"/>
                </a:solidFill>
                <a:latin typeface="Arial" panose="020B0604020202020204" pitchFamily="34" charset="0"/>
              </a:rPr>
              <a:t>, вартість попередньої грошової оцінки </a:t>
            </a:r>
            <a:r>
              <a:rPr lang="uk-UA" b="1" dirty="0">
                <a:solidFill>
                  <a:srgbClr val="333333"/>
                </a:solidFill>
                <a:latin typeface="Arial" panose="020B0604020202020204" pitchFamily="34" charset="0"/>
              </a:rPr>
              <a:t>не повинна перевищувати $2 млн</a:t>
            </a:r>
            <a:r>
              <a:rPr lang="uk-UA" dirty="0">
                <a:solidFill>
                  <a:srgbClr val="333333"/>
                </a:solidFill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217813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B4D4623-368C-6E18-C94D-7171646323B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62BB183-5AED-0F1B-4FB8-CEDBE5153806}"/>
              </a:ext>
            </a:extLst>
          </p:cNvPr>
          <p:cNvSpPr txBox="1"/>
          <p:nvPr/>
        </p:nvSpPr>
        <p:spPr>
          <a:xfrm>
            <a:off x="1524000" y="-20592"/>
            <a:ext cx="914400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solidFill>
                  <a:srgbClr val="333333"/>
                </a:solidFill>
                <a:latin typeface="Arial" panose="020B0604020202020204" pitchFamily="34" charset="0"/>
              </a:rPr>
              <a:t>2. Метод підсумовування факторів ризику (</a:t>
            </a:r>
            <a:r>
              <a:rPr lang="en-US" b="1" dirty="0">
                <a:solidFill>
                  <a:srgbClr val="333333"/>
                </a:solidFill>
                <a:latin typeface="Arial" panose="020B0604020202020204" pitchFamily="34" charset="0"/>
              </a:rPr>
              <a:t>RFS)</a:t>
            </a:r>
            <a:endParaRPr lang="en-US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algn="l"/>
            <a:r>
              <a:rPr lang="uk-UA" dirty="0">
                <a:solidFill>
                  <a:srgbClr val="333333"/>
                </a:solidFill>
                <a:latin typeface="Arial" panose="020B0604020202020204" pitchFamily="34" charset="0"/>
              </a:rPr>
              <a:t>Метод підсумовування чинника ризику або метод </a:t>
            </a:r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RFS </a:t>
            </a:r>
            <a:r>
              <a:rPr lang="uk-UA" dirty="0">
                <a:solidFill>
                  <a:srgbClr val="333333"/>
                </a:solidFill>
                <a:latin typeface="Arial" panose="020B0604020202020204" pitchFamily="34" charset="0"/>
              </a:rPr>
              <a:t>є більш поглибленою версією методу </a:t>
            </a:r>
            <a:r>
              <a:rPr lang="uk-UA" dirty="0" err="1">
                <a:solidFill>
                  <a:srgbClr val="333333"/>
                </a:solidFill>
                <a:latin typeface="Arial" panose="020B0604020202020204" pitchFamily="34" charset="0"/>
              </a:rPr>
              <a:t>Беркуса</a:t>
            </a:r>
            <a:r>
              <a:rPr lang="uk-UA" dirty="0">
                <a:solidFill>
                  <a:srgbClr val="333333"/>
                </a:solidFill>
                <a:latin typeface="Arial" panose="020B0604020202020204" pitchFamily="34" charset="0"/>
              </a:rPr>
              <a:t>. В першу чергу, визначаєте початкову вартість бізнесу. Потім налаштовуєте зазначену вартість для 12 факторів ризику, властивих стартапам на етапі розвитку: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638EAFB0-457C-E14B-47CA-6E36BBD6D4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7079" y="1340769"/>
            <a:ext cx="7624516" cy="3321331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BA951D03-0999-22CC-E0F3-6DFACA845F3A}"/>
              </a:ext>
            </a:extLst>
          </p:cNvPr>
          <p:cNvSpPr txBox="1"/>
          <p:nvPr/>
        </p:nvSpPr>
        <p:spPr>
          <a:xfrm>
            <a:off x="2021688" y="4853909"/>
            <a:ext cx="8497842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uk-UA" sz="1400" dirty="0">
                <a:solidFill>
                  <a:srgbClr val="333333"/>
                </a:solidFill>
                <a:latin typeface="Arial" panose="020B0604020202020204" pitchFamily="34" charset="0"/>
              </a:rPr>
              <a:t>Початкове значення визначається як середнє для аналогічного бізнесу у вашому регіоні, а фактори ризику моделюються у вигляді кратних значень в розмірі $250 тис, починаючи від $500 тис за дуже невеликий ризик та -$500 тис для дуже високого ризику. Найважче завдання для цього методу, як і для більшості аналогічних методів оцінки — </a:t>
            </a:r>
            <a:r>
              <a:rPr lang="uk-UA" sz="1400" b="1" dirty="0">
                <a:solidFill>
                  <a:srgbClr val="333333"/>
                </a:solidFill>
                <a:latin typeface="Arial" panose="020B0604020202020204" pitchFamily="34" charset="0"/>
              </a:rPr>
              <a:t>знайти інформацію про подібні стартапи</a:t>
            </a:r>
            <a:r>
              <a:rPr lang="uk-UA" sz="1400" dirty="0">
                <a:solidFill>
                  <a:srgbClr val="333333"/>
                </a:solidFill>
                <a:latin typeface="Arial" panose="020B0604020202020204" pitchFamily="34" charset="0"/>
              </a:rPr>
              <a:t>.</a:t>
            </a:r>
          </a:p>
          <a:p>
            <a:pPr algn="l"/>
            <a:r>
              <a:rPr lang="uk-UA" sz="1400" dirty="0">
                <a:solidFill>
                  <a:srgbClr val="333333"/>
                </a:solidFill>
                <a:latin typeface="Arial" panose="020B0604020202020204" pitchFamily="34" charset="0"/>
              </a:rPr>
              <a:t>Метод RFS призначений для стартапів, що знаходяться на ранніх стадіях розвитку.</a:t>
            </a:r>
          </a:p>
        </p:txBody>
      </p:sp>
    </p:spTree>
    <p:extLst>
      <p:ext uri="{BB962C8B-B14F-4D97-AF65-F5344CB8AC3E}">
        <p14:creationId xmlns:p14="http://schemas.microsoft.com/office/powerpoint/2010/main" val="5703815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2B31320-F457-27BA-2A85-8E616E7A2DA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D603697-350C-3279-C0EE-18F1C5DFB8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1336" y="188641"/>
            <a:ext cx="8792528" cy="5340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4448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143CA48-CEF9-7D11-9021-DC2A7851D7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7649" y="0"/>
            <a:ext cx="5886703" cy="184482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A95FF8C-D4C0-5F49-AF1F-605658343E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7821" y="2055958"/>
            <a:ext cx="6601746" cy="4505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38955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AF4F9D7A-9AB5-36B2-B9CA-72BCC5A2F9F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FB37FB8-D3D2-57C6-99A8-AE34B6089D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7528" y="126617"/>
            <a:ext cx="8424936" cy="5945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60576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B475C1A-EED2-9217-A36E-098DEDCD2D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6957" y="112588"/>
            <a:ext cx="6706536" cy="644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2355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A0B3F46-B6D4-C4CC-D5C2-8C62566CD3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780B916-4955-F320-4292-DB792E85AD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9546" y="1700809"/>
            <a:ext cx="8871306" cy="2785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5224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3688C65-3879-6CFC-E2E5-1F51E5BBA0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3593" y="1"/>
            <a:ext cx="7470491" cy="6410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73636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F05AD471-37CA-5293-F58B-13FD2FAC63E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6A5CC8A-033E-0E27-BEE3-EC9AB96DF8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7629" y="116632"/>
            <a:ext cx="7391192" cy="6232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60112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Офіс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Офіс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2349</Words>
  <Application>Microsoft Office PowerPoint</Application>
  <PresentationFormat>Широкий екран</PresentationFormat>
  <Paragraphs>221</Paragraphs>
  <Slides>35</Slides>
  <Notes>2</Notes>
  <HiddenSlides>0</HiddenSlides>
  <MMClips>0</MMClips>
  <ScaleCrop>false</ScaleCrop>
  <HeadingPairs>
    <vt:vector size="8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Вбудовані сервери OLE</vt:lpstr>
      </vt:variant>
      <vt:variant>
        <vt:i4>1</vt:i4>
      </vt:variant>
      <vt:variant>
        <vt:lpstr>Заголовки слайдів</vt:lpstr>
      </vt:variant>
      <vt:variant>
        <vt:i4>35</vt:i4>
      </vt:variant>
    </vt:vector>
  </HeadingPairs>
  <TitlesOfParts>
    <vt:vector size="43" baseType="lpstr">
      <vt:lpstr>Aptos</vt:lpstr>
      <vt:lpstr>Aptos Display</vt:lpstr>
      <vt:lpstr>Arial</vt:lpstr>
      <vt:lpstr>Calibri</vt:lpstr>
      <vt:lpstr>Cambria Math</vt:lpstr>
      <vt:lpstr>Times New Roman</vt:lpstr>
      <vt:lpstr>Тема Office</vt:lpstr>
      <vt:lpstr>Формула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Author</dc:creator>
  <cp:lastModifiedBy>Author</cp:lastModifiedBy>
  <cp:revision>5</cp:revision>
  <dcterms:created xsi:type="dcterms:W3CDTF">2026-09-01T05:23:35Z</dcterms:created>
  <dcterms:modified xsi:type="dcterms:W3CDTF">2026-09-04T09:57:01Z</dcterms:modified>
</cp:coreProperties>
</file>