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1" r:id="rId2"/>
    <p:sldId id="406" r:id="rId3"/>
    <p:sldId id="407" r:id="rId4"/>
    <p:sldId id="408" r:id="rId5"/>
    <p:sldId id="417" r:id="rId6"/>
    <p:sldId id="418" r:id="rId7"/>
    <p:sldId id="419" r:id="rId8"/>
    <p:sldId id="420" r:id="rId9"/>
    <p:sldId id="409" r:id="rId10"/>
    <p:sldId id="421" r:id="rId11"/>
    <p:sldId id="422" r:id="rId12"/>
    <p:sldId id="410" r:id="rId13"/>
    <p:sldId id="423" r:id="rId14"/>
    <p:sldId id="424" r:id="rId15"/>
    <p:sldId id="425" r:id="rId16"/>
    <p:sldId id="411" r:id="rId17"/>
    <p:sldId id="426" r:id="rId18"/>
    <p:sldId id="412" r:id="rId19"/>
    <p:sldId id="427" r:id="rId20"/>
    <p:sldId id="428" r:id="rId21"/>
    <p:sldId id="429" r:id="rId22"/>
    <p:sldId id="430" r:id="rId23"/>
    <p:sldId id="448" r:id="rId24"/>
    <p:sldId id="449" r:id="rId25"/>
    <p:sldId id="450" r:id="rId26"/>
    <p:sldId id="451" r:id="rId27"/>
    <p:sldId id="413" r:id="rId28"/>
    <p:sldId id="431" r:id="rId29"/>
    <p:sldId id="433" r:id="rId30"/>
    <p:sldId id="432" r:id="rId31"/>
    <p:sldId id="415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16" r:id="rId41"/>
    <p:sldId id="442" r:id="rId42"/>
    <p:sldId id="414" r:id="rId43"/>
    <p:sldId id="443" r:id="rId44"/>
    <p:sldId id="444" r:id="rId45"/>
    <p:sldId id="445" r:id="rId46"/>
    <p:sldId id="446" r:id="rId47"/>
    <p:sldId id="447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8D54E-F60B-4D1C-8219-ED6C3F9624A8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F83FC-A2CE-4C25-9864-CAE3D4C7EC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5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400B-B1C3-43A4-9654-904F22982C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F83FC-A2CE-4C25-9864-CAE3D4C7EC9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259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F83FC-A2CE-4C25-9864-CAE3D4C7EC9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3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F83FC-A2CE-4C25-9864-CAE3D4C7EC9A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0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259-6329-CC4D-F500-035CCAB49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1889AD0-B260-C662-8BF2-98E3DAB62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D32849-7D74-2D27-BA45-A08DF253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4DC734-3D21-0BF9-0316-6161EC12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BC1A1D-F83F-834E-AA7C-B5870CF3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518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7354D-E2C4-0C84-B3B4-EAD31466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1816E0-27CA-E6DD-7E48-F84019584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D67D93-320B-9F77-DFF1-B76D20B2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C6EB09-157A-4CE7-5E8A-517C0D7A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82A941-844F-48B7-6921-115F49FD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45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0C6FB75-E252-59A0-D5FB-087FEBD2A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96BAAB-269D-FF90-09FB-AA9739756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5D53D2-970D-61B2-DC94-202950DF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429E5F-FFF1-DDB1-CEDF-AB672E28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C49754-670A-479B-5990-EF52A275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30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7" y="2346100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24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65887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0" y="6073032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6"/>
            <a:ext cx="58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200" smtClean="0"/>
              <a:pPr algn="ctr"/>
              <a:t>‹№›</a:t>
            </a:fld>
            <a:endParaRPr lang="ru-RU" sz="12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10" y="220891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 baseline="0"/>
            </a:lvl1pPr>
            <a:lvl2pPr marL="342900" indent="0">
              <a:buNone/>
              <a:defRPr sz="2100" b="1"/>
            </a:lvl2pPr>
            <a:lvl3pPr marL="685800" indent="0">
              <a:buNone/>
              <a:defRPr sz="2100" b="1"/>
            </a:lvl3pPr>
            <a:lvl4pPr marL="1028700" indent="0">
              <a:buNone/>
              <a:defRPr sz="2100" b="1"/>
            </a:lvl4pPr>
            <a:lvl5pPr marL="1371600" indent="0">
              <a:buNone/>
              <a:defRPr sz="21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8" y="6325830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25" baseline="0"/>
            </a:lvl1pPr>
            <a:lvl2pPr marL="342900" indent="0">
              <a:buNone/>
              <a:defRPr sz="825"/>
            </a:lvl2pPr>
            <a:lvl3pPr marL="685800" indent="0">
              <a:buNone/>
              <a:defRPr sz="825"/>
            </a:lvl3pPr>
            <a:lvl4pPr marL="1028700" indent="0">
              <a:buNone/>
              <a:defRPr sz="825"/>
            </a:lvl4pPr>
            <a:lvl5pPr marL="1371600" indent="0">
              <a:buNone/>
              <a:defRPr sz="825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3946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594BD-09AC-6823-7B5D-D1F67F8C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C318C7-BEB7-5485-9BFB-D92C2E07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32E7D8-CE9C-9A3F-9847-0651C809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49FDC7-66C1-9A36-996B-7537C4BD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8A8273-C81D-437D-5523-6F0E59E4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33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9E4F-8DC7-193A-7027-8E244C21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42C50-966E-4878-5292-6EC53600E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3BF215-A24B-9423-809C-B130811B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C97186-94AB-8FB2-D98A-E75B275C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C3520D-E14E-3892-F94F-E1BC8635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8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7E7D2-2DF1-0E02-E92E-372166AA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3F2E2B-688C-8642-AF97-024B20EEE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5AD9A31-0305-8392-5611-C27CB6B1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7D22E1-2656-9CC6-03A3-3C278E23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AF070D-7692-7C56-B762-81788E42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10C03E-4D5D-BD9A-3632-E40E3DB4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49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9C51C-1B32-844B-ED47-1F0409E2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B0A605-2B07-196D-B70B-924631AAF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2432A6-5037-3316-7F78-7B34AA064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C7E8E2D-2796-99B4-1469-7779C0206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42C3353-0788-5DB5-2AF2-EEA329511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6F992A-69AD-6D82-27AA-8EE02787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42114EE-0F4C-3A1E-8622-DEC18AFE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5354FDB-6E23-C4A4-5292-F89259B1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5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80D9A-C126-3163-AD84-2731DF3D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A6F17DB-C8F4-C4B9-5642-E8281654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B69185B-0D58-DEF1-0084-69F07679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40AC68C-94D1-BA49-1851-CA23DFB0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5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E5DEB63-53DB-B3FC-A005-9FDC75F4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414BB2B-5F02-E5B7-9835-6069D063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5EFD6E3-11B8-7E39-F3FF-59B74D80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56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7865D-8895-2831-FD7B-763E117C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2FA93B-BD9A-B95A-BC6F-4AF87F73C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77BB73-5DAB-6ABF-D234-ADDE4C5E6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868842-207E-06E8-B919-459810BB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761BFC-1536-0F10-7511-7C1CE4AC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775A78-E059-247D-A4F1-D86BF3AD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2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43303-3805-8385-956A-70AE0DAF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4986404-AA13-8008-3100-62CC42B7B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D6F5E6-2759-A7DB-0FB6-6D235496D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A13554-F55A-FC8B-9A4B-822E0806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CB69CD-A124-EE98-2E94-DACEB270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3626377-519F-A561-F19B-A3881BB7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02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8F7997E-015C-B817-A8E1-2BBFDF8A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226228-4C17-D6E0-D6EA-39FAE34B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42F636-EABC-8B0F-A5E8-1274521AA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51EA7A-D6D0-4D2F-A327-522AC409BD8E}" type="datetimeFigureOut">
              <a:rPr lang="uk-UA" smtClean="0"/>
              <a:t>18.05.2026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B54EC4-2F08-8D05-AAA8-E2F25278B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F83AFE-F9DA-2EE9-F068-6AB72D798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94901-B682-473A-874A-E27B0AB54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08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3DB865-3F1B-4458-91F0-A6147184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22" y="0"/>
            <a:ext cx="6029978" cy="6858000"/>
          </a:xfrm>
          <a:prstGeom prst="rect">
            <a:avLst/>
          </a:prstGeom>
        </p:spPr>
      </p:pic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30500" y="-24352"/>
            <a:ext cx="2929596" cy="16650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5FE7D9-F0F3-4B49-A97D-13618C7B03EB}"/>
              </a:ext>
            </a:extLst>
          </p:cNvPr>
          <p:cNvSpPr/>
          <p:nvPr/>
        </p:nvSpPr>
        <p:spPr>
          <a:xfrm>
            <a:off x="310394" y="1199446"/>
            <a:ext cx="6102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500" dirty="0" bmk="">
                <a:latin typeface="Calibri" panose="020F0502020204030204" pitchFamily="34" charset="0"/>
              </a:rPr>
              <a:t>Пістунов </a:t>
            </a:r>
            <a:r>
              <a:rPr lang="uk-UA" sz="2500" dirty="0" err="1" bmk="">
                <a:latin typeface="Calibri" panose="020F0502020204030204" pitchFamily="34" charset="0"/>
              </a:rPr>
              <a:t>І.М</a:t>
            </a:r>
            <a:r>
              <a:rPr lang="uk-UA" sz="2500" dirty="0" bmk="">
                <a:latin typeface="Calibri" panose="020F0502020204030204" pitchFamily="34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000" b="1" dirty="0">
                <a:latin typeface="Calibri" panose="020F0502020204030204" pitchFamily="34" charset="0"/>
              </a:rPr>
              <a:t>Креативна економіка: </a:t>
            </a:r>
            <a:r>
              <a:rPr lang="uk-UA" sz="2500" dirty="0">
                <a:latin typeface="Calibri" panose="020F0502020204030204" pitchFamily="34" charset="0"/>
              </a:rPr>
              <a:t>навч. </a:t>
            </a:r>
            <a:r>
              <a:rPr lang="uk-UA" sz="2500" dirty="0" err="1">
                <a:latin typeface="Calibri" panose="020F0502020204030204" pitchFamily="34" charset="0"/>
              </a:rPr>
              <a:t>наоч</a:t>
            </a:r>
            <a:r>
              <a:rPr lang="uk-UA" sz="2500" dirty="0">
                <a:latin typeface="Calibri" panose="020F0502020204030204" pitchFamily="34" charset="0"/>
              </a:rPr>
              <a:t>. </a:t>
            </a:r>
            <a:r>
              <a:rPr lang="uk-UA" sz="2500" dirty="0" err="1">
                <a:latin typeface="Calibri" panose="020F0502020204030204" pitchFamily="34" charset="0"/>
              </a:rPr>
              <a:t>посіб</a:t>
            </a:r>
            <a:r>
              <a:rPr lang="uk-UA" sz="2500" dirty="0">
                <a:latin typeface="Calibri" panose="020F0502020204030204" pitchFamily="34" charset="0"/>
              </a:rPr>
              <a:t>.</a:t>
            </a:r>
            <a:r>
              <a:rPr lang="uk-UA" sz="2500" dirty="0" bmk="">
                <a:latin typeface="Calibri" panose="020F0502020204030204" pitchFamily="34" charset="0"/>
              </a:rPr>
              <a:t> Дніпро : НТУ «ДП», 202</a:t>
            </a:r>
            <a:r>
              <a:rPr lang="en-US" sz="2500" dirty="0" bmk="">
                <a:latin typeface="Calibri" panose="020F0502020204030204" pitchFamily="34" charset="0"/>
              </a:rPr>
              <a:t>6</a:t>
            </a:r>
            <a:r>
              <a:rPr lang="uk-UA" sz="2500" dirty="0" bmk="">
                <a:latin typeface="Calibri" panose="020F0502020204030204" pitchFamily="34" charset="0"/>
              </a:rPr>
              <a:t>. 36 с.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8A5133-0656-4E44-A5CC-B3C8D0911926}"/>
              </a:ext>
            </a:extLst>
          </p:cNvPr>
          <p:cNvSpPr/>
          <p:nvPr/>
        </p:nvSpPr>
        <p:spPr>
          <a:xfrm>
            <a:off x="459572" y="3027064"/>
            <a:ext cx="61026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Розкрито основи формування та розвитку креативної економіки, зокрема проведено класифікацію креативних індустрій, визначено тенденції їх розвитку в Україні та світі. Визначено фактори формування креативного середовища міст, які лягають в основу їх стратегій розвитку. З’ясовано передумови становлення і розвитку цифрової економіки в структурі креативної економіки. Багато уваги приділено інноваціям і підприємництву в сфері креативних індустрій, моделям фінансування стартап-проектів. Розглядається механізм оцінювання інвестиційної привабливості галузей креативної економіки. Аналізуються методи популяризації та просування інноваційних проектів в мережі Призначено для студентів спеціальності 051 «Економіка»</a:t>
            </a:r>
            <a:endParaRPr lang="uk-UA" sz="15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8A5133-0656-4E44-A5CC-B3C8D0911926}"/>
              </a:ext>
            </a:extLst>
          </p:cNvPr>
          <p:cNvSpPr/>
          <p:nvPr/>
        </p:nvSpPr>
        <p:spPr>
          <a:xfrm>
            <a:off x="1883230" y="4634886"/>
            <a:ext cx="481075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050" dirty="0"/>
              <a:t>.</a:t>
            </a:r>
            <a:endParaRPr lang="uk-UA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8A5133-0656-4E44-A5CC-B3C8D0911926}"/>
              </a:ext>
            </a:extLst>
          </p:cNvPr>
          <p:cNvSpPr/>
          <p:nvPr/>
        </p:nvSpPr>
        <p:spPr>
          <a:xfrm>
            <a:off x="232912" y="613127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200" b="1" dirty="0">
                <a:cs typeface="Times New Roman" pitchFamily="18" charset="0"/>
              </a:rPr>
              <a:t>Рецензенти:</a:t>
            </a:r>
          </a:p>
          <a:p>
            <a:pPr algn="just">
              <a:defRPr/>
            </a:pPr>
            <a:r>
              <a:rPr lang="uk-UA" sz="1200" b="1" dirty="0">
                <a:cs typeface="Times New Roman" pitchFamily="18" charset="0"/>
              </a:rPr>
              <a:t>Васильєва Н.К., </a:t>
            </a:r>
            <a:r>
              <a:rPr lang="uk-UA" sz="1200" dirty="0"/>
              <a:t>завідувач каф. інформаційних систем Д</a:t>
            </a:r>
            <a:r>
              <a:rPr lang="uk-UA" sz="1200" dirty="0">
                <a:cs typeface="Times New Roman" pitchFamily="18" charset="0"/>
              </a:rPr>
              <a:t>ДАЕУ, проф.</a:t>
            </a:r>
            <a:endParaRPr lang="uk-UA" sz="1200" dirty="0"/>
          </a:p>
          <a:p>
            <a:pPr algn="just">
              <a:defRPr/>
            </a:pPr>
            <a:r>
              <a:rPr lang="uk-UA" sz="1200" b="1" dirty="0">
                <a:cs typeface="Times New Roman" pitchFamily="18" charset="0"/>
              </a:rPr>
              <a:t>Пилипенко Ю.І., </a:t>
            </a:r>
            <a:r>
              <a:rPr lang="uk-UA" sz="1200" dirty="0">
                <a:cs typeface="Times New Roman" pitchFamily="18" charset="0"/>
              </a:rPr>
              <a:t>зав каф. Економічної теорії та міжнародних економічних відносин НТУ “ДП”, проф.</a:t>
            </a:r>
          </a:p>
        </p:txBody>
      </p:sp>
    </p:spTree>
    <p:extLst>
      <p:ext uri="{BB962C8B-B14F-4D97-AF65-F5344CB8AC3E}">
        <p14:creationId xmlns:p14="http://schemas.microsoft.com/office/powerpoint/2010/main" val="375657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37217-62F3-C52F-AD7C-36E4AF3DB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3" y="0"/>
            <a:ext cx="8605248" cy="63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6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45D0432E-3F6D-BEC2-7357-699503C81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336" y="1559360"/>
            <a:ext cx="11817327" cy="4173928"/>
          </a:xfrm>
        </p:spPr>
        <p:txBody>
          <a:bodyPr/>
          <a:lstStyle/>
          <a:p>
            <a:r>
              <a:rPr lang="uk-UA" b="0" noProof="0" dirty="0"/>
              <a:t>Загалом в Україні сектор креативних індустрій представлений та розвивається переважно такими галузями: </a:t>
            </a:r>
          </a:p>
          <a:p>
            <a:r>
              <a:rPr lang="uk-UA" b="0" noProof="0" dirty="0"/>
              <a:t>– послуги індустрії моди та дизайну (графічний, промисловий дизайн і дизайн інтер’єру); </a:t>
            </a:r>
          </a:p>
          <a:p>
            <a:r>
              <a:rPr lang="uk-UA" b="0" noProof="0" dirty="0"/>
              <a:t>– аудіовізуальні послуги: кінематограф, телебачення, радіомовлення, кіноіндустрія, видавничі та інші виконавські і візуальні мистецтва; </a:t>
            </a:r>
          </a:p>
          <a:p>
            <a:r>
              <a:rPr lang="uk-UA" b="0" noProof="0" dirty="0"/>
              <a:t>– культурні та цифрові послуги, реклама та зв’язки з громадськістю; </a:t>
            </a:r>
          </a:p>
          <a:p>
            <a:r>
              <a:rPr lang="uk-UA" b="0" noProof="0" dirty="0"/>
              <a:t>– образотворче і сценічне мистецтво; </a:t>
            </a:r>
          </a:p>
          <a:p>
            <a:r>
              <a:rPr lang="uk-UA" b="0" noProof="0" dirty="0"/>
              <a:t>– традиційна культура: творчі ремесла, декоративно-прикладне мистецтво, фестивалі; </a:t>
            </a:r>
          </a:p>
          <a:p>
            <a:r>
              <a:rPr lang="uk-UA" b="0" noProof="0" dirty="0"/>
              <a:t>– </a:t>
            </a:r>
            <a:r>
              <a:rPr lang="uk-UA" b="0" noProof="0" dirty="0" err="1"/>
              <a:t>пам</a:t>
            </a:r>
            <a:r>
              <a:rPr lang="en-US" b="0" noProof="0" dirty="0"/>
              <a:t>`</a:t>
            </a:r>
            <a:r>
              <a:rPr lang="uk-UA" b="0" noProof="0" dirty="0"/>
              <a:t>ятки культурної спадщини: бібліотеки, пам’ятки археології, музеї та виставки</a:t>
            </a:r>
            <a:endParaRPr lang="en-US" b="0" noProof="0" dirty="0"/>
          </a:p>
          <a:p>
            <a:pPr marL="342900" indent="-342900">
              <a:buFontTx/>
              <a:buChar char="-"/>
            </a:pPr>
            <a:r>
              <a:rPr lang="uk-UA" b="0" dirty="0"/>
              <a:t>Розробка програмного забезпечення, додатків та програм, у тому числі ігрових.</a:t>
            </a:r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1627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87022E4A-1559-1CFB-B460-CFEAF40333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1"/>
            <a:ext cx="11817327" cy="507979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dk1"/>
                </a:solidFill>
              </a:rPr>
              <a:t>ФОРМУВАННЯ КРЕАТИВНОГО СЕРЕДОВИЩА МІСТ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C357B6-7948-9E5D-83DA-9C6A4695B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1E3E2-F208-E271-D49C-DF58F661BB29}"/>
              </a:ext>
            </a:extLst>
          </p:cNvPr>
          <p:cNvSpPr txBox="1"/>
          <p:nvPr/>
        </p:nvSpPr>
        <p:spPr>
          <a:xfrm>
            <a:off x="198664" y="728870"/>
            <a:ext cx="11817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того, щоб з’ясувати рівень креативного розвитку міст, необхідно охарактеризувати його </a:t>
            </a:r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середовище,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тобто наявність соціально-економічних передумов, а також громадських і культурних проектів, які роблять можливим формування успішного сектору креативної економіки. </a:t>
            </a:r>
            <a:endParaRPr lang="uk-UA" dirty="0"/>
          </a:p>
        </p:txBody>
      </p:sp>
      <p:pic>
        <p:nvPicPr>
          <p:cNvPr id="7" name="Рисунок 6" descr="Зображення, що містить текст, знімок екрана, ряд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ECE2EE2-8246-4271-F23F-C4D84EA3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3" y="3043624"/>
            <a:ext cx="4382738" cy="2230851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схема, знімок екрана, ко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E1644D5-DDF6-1D88-B26F-AE40A0C75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78" y="1758163"/>
            <a:ext cx="7249059" cy="43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DD41192-7959-58E4-C61F-700AC4945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14930-F23C-0B2C-166B-278F8CCE2703}"/>
              </a:ext>
            </a:extLst>
          </p:cNvPr>
          <p:cNvSpPr txBox="1"/>
          <p:nvPr/>
        </p:nvSpPr>
        <p:spPr>
          <a:xfrm>
            <a:off x="159024" y="1274549"/>
            <a:ext cx="5274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Креативні індустрії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сервіси, які стали пропонувати більш високу якість продукції і поставили на чільне місце саму ідею, що виконувала сателітну роль в сервісній економіці.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4311A-8A00-00A6-26A9-286D21625A3E}"/>
              </a:ext>
            </a:extLst>
          </p:cNvPr>
          <p:cNvSpPr txBox="1"/>
          <p:nvPr/>
        </p:nvSpPr>
        <p:spPr>
          <a:xfrm>
            <a:off x="159025" y="3123696"/>
            <a:ext cx="5274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Креативний клас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складається з людей, які створюють економічні цінності на основі інтелекту в процесі творчої діяльності, та людей, які беруть участь у нагромадженні креативного капіталу. </a:t>
            </a:r>
            <a:endParaRPr lang="uk-UA" dirty="0"/>
          </a:p>
        </p:txBody>
      </p:sp>
      <p:pic>
        <p:nvPicPr>
          <p:cNvPr id="9" name="Рисунок 8" descr="Зображення, що містить текст, знімок екрана, квитанція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F631203-7C35-08F9-18D6-78146801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37" y="226513"/>
            <a:ext cx="6423204" cy="60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6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A120B1-40FF-9A7F-01C4-5D24A13BB4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AB1F8-5D89-0235-D1C9-52AD2B84BADC}"/>
              </a:ext>
            </a:extLst>
          </p:cNvPr>
          <p:cNvSpPr txBox="1"/>
          <p:nvPr/>
        </p:nvSpPr>
        <p:spPr>
          <a:xfrm>
            <a:off x="331305" y="293711"/>
            <a:ext cx="83753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Загалом креативний капітал складається з таких видів</a:t>
            </a:r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людський капітал;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інфраструктурний капітал;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культурний капітал;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соціальний капітал. </a:t>
            </a:r>
            <a:endParaRPr lang="uk-UA" dirty="0"/>
          </a:p>
        </p:txBody>
      </p:sp>
      <p:pic>
        <p:nvPicPr>
          <p:cNvPr id="7" name="Рисунок 6" descr="Зображення, що містить текст, коло, схема, знімок екра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12A3B44-0CCE-0787-8224-52A5EDDA6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05" y="1032375"/>
            <a:ext cx="8924695" cy="2807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F0B38F-AE32-A049-AB7A-5C89BAD28D7B}"/>
              </a:ext>
            </a:extLst>
          </p:cNvPr>
          <p:cNvSpPr txBox="1"/>
          <p:nvPr/>
        </p:nvSpPr>
        <p:spPr>
          <a:xfrm>
            <a:off x="7729652" y="293711"/>
            <a:ext cx="337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Конвертація видів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105441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DC30843-CD09-0C7D-B127-C3165698E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2"/>
            <a:ext cx="11817327" cy="348952"/>
          </a:xfrm>
        </p:spPr>
        <p:txBody>
          <a:bodyPr/>
          <a:lstStyle/>
          <a:p>
            <a:pPr algn="ctr"/>
            <a:r>
              <a:rPr lang="uk-UA" noProof="0" dirty="0"/>
              <a:t>Фактори формування креативного середовища міст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B92328-4BA1-D914-A8A3-825114A86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BFF4F-F5FE-753F-89E2-B10A9B6B08E2}"/>
              </a:ext>
            </a:extLst>
          </p:cNvPr>
          <p:cNvSpPr txBox="1"/>
          <p:nvPr/>
        </p:nvSpPr>
        <p:spPr>
          <a:xfrm>
            <a:off x="176010" y="692571"/>
            <a:ext cx="11817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Диверсифікація економіки</a:t>
            </a: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Інтелектуальна праця і креативний капітал роблять економіку менш залежною від природних ресурсів або географічного розташування, які традиційно лежать в основі планування економічного розвитку міст.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A0ECE-D3B7-E6AB-2D82-B019CE6B1A9C}"/>
              </a:ext>
            </a:extLst>
          </p:cNvPr>
          <p:cNvSpPr txBox="1"/>
          <p:nvPr/>
        </p:nvSpPr>
        <p:spPr>
          <a:xfrm>
            <a:off x="176010" y="1615901"/>
            <a:ext cx="1167143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К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омфортне оточення.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З точки зору урбаністики, стан міського середовища та інфраструктури вкрай важливі для розвитку міста та самопочуття його жителів: </a:t>
            </a:r>
            <a:endParaRPr lang="uk-UA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C8C5A-EBBC-237E-B3D7-C50FFB5971B2}"/>
              </a:ext>
            </a:extLst>
          </p:cNvPr>
          <p:cNvSpPr txBox="1"/>
          <p:nvPr/>
        </p:nvSpPr>
        <p:spPr>
          <a:xfrm>
            <a:off x="103063" y="2416120"/>
            <a:ext cx="118173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ідкрита культура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Термін «відкрита культура» багатозначний, але, як правило, пов’язується з більшою доступністю як класичного культурного надбання, так і актуальних культурних трендів для широкої аудиторії. </a:t>
            </a:r>
            <a:endParaRPr lang="uk-UA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C2BB2-B596-2630-65C3-AAB155D951FE}"/>
              </a:ext>
            </a:extLst>
          </p:cNvPr>
          <p:cNvSpPr txBox="1"/>
          <p:nvPr/>
        </p:nvSpPr>
        <p:spPr>
          <a:xfrm>
            <a:off x="0" y="3094176"/>
            <a:ext cx="119203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Л</a:t>
            </a: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іберальна освіта.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Лібералізація стала однією з ключових світових тенденцій розвитку освітньої сфери. Ліберальна освіта дає кожній людині величезну кількість альтернатив у виборі тих знань, навичок і компетенцій, які вона хотіла б освоїти. 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7F840-9ADE-8E3C-1A89-55DEF639105A}"/>
              </a:ext>
            </a:extLst>
          </p:cNvPr>
          <p:cNvSpPr txBox="1"/>
          <p:nvPr/>
        </p:nvSpPr>
        <p:spPr>
          <a:xfrm>
            <a:off x="0" y="4048283"/>
            <a:ext cx="1162221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оціальна активність</a:t>
            </a: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Набуття нових знань і вільний обмін думками, формування партнерства, просування продукції креативних індустрій неможливі без мережевої взаємодії між їх представниками.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F4E03-A501-939D-527B-15BB300A6274}"/>
              </a:ext>
            </a:extLst>
          </p:cNvPr>
          <p:cNvSpPr txBox="1"/>
          <p:nvPr/>
        </p:nvSpPr>
        <p:spPr>
          <a:xfrm>
            <a:off x="72949" y="5003338"/>
            <a:ext cx="11920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Інституціональна підтримка.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Поширена помилка полягає в тому, що розвиток креативних індустрій і формування креативних співтовариств завжди є стихійним процесом, що відбувається не за посередництвом, а всупереч діям органів державної влади. 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5341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6B055AD-5969-974F-2F4F-148F0CAF8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2"/>
            <a:ext cx="11817327" cy="46822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СТРАТЕГІЇ РОЗВИТКУ КРЕАТИВНОГО СЕКТОРУ МІСТ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A3B3CE-FBEE-ACBC-A321-568C2165C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8F1C4-C6A9-B2FF-861F-5E2F5F01FD63}"/>
              </a:ext>
            </a:extLst>
          </p:cNvPr>
          <p:cNvSpPr txBox="1"/>
          <p:nvPr/>
        </p:nvSpPr>
        <p:spPr>
          <a:xfrm>
            <a:off x="198663" y="787930"/>
            <a:ext cx="119933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Місто сприймається як простір можливостей і проблем одночасно. Це територія, де присутні різноманітні досягнення цивілізації, де народжуються нові ідеї та ідентичності. Зростає увага до якості освіти та кваліфікації мешканців міст, науково-технічного потенціалу міст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uk-UA" sz="1800" b="0" i="0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інноваційності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їхнього розвитку, оновлення міської інфраструктури з використанням найсучасніших технологій. Все це відбувається в контексті тісної співпраці державних, бізнесових структур і громадськості.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E4F2E-897D-B6AE-F266-2DE2AEABF82C}"/>
              </a:ext>
            </a:extLst>
          </p:cNvPr>
          <p:cNvSpPr txBox="1"/>
          <p:nvPr/>
        </p:nvSpPr>
        <p:spPr>
          <a:xfrm>
            <a:off x="198663" y="2196554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десять принципів «розумного урбанізму»</a:t>
            </a:r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балансу з природою – передбачає, що міста, як осередки скупчення людей, виробництв, транспорту, відходів та інших результатів людської життєдіяльності, повинні знаходити баланс з природою, а не діяти всупереч природі;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балансу з традиціями – полягає у гармонії з культурно-історичною спадщиною;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використання доцільних технологій – означає відповідність між технологією та ресурсом, яким володіє місцевість (людським, </a:t>
            </a:r>
            <a:r>
              <a:rPr lang="uk-UA" sz="1500" b="0" i="0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геокліматичним</a:t>
            </a:r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соціальної взаємодії – передбачає створення спеціальних місць у просторовій системі міста для особистого дозвілля, проведення вільного часу з друзями, романтичних зустрічей та суспільної активності тощо;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ефективності – означає досягнення балансу між споживанням енергії, часу та інших ресурсів, підвищенням комфортності життя, безпеки, універсального доступу, продуктивності;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людського масштабу – означає комфортне проживання особи в місті;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матриці можливостей – передбачає, що місто має бути механізмом для особистісного, соціального та економічного розвитку;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регіональної інтеграції – означає, що місто є лише частиною більшої природної, соціально-економічної та культурної системи (регіону), з якою воно пов’язане обміном </a:t>
            </a: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ресурсами </a:t>
            </a:r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 комунікаціями. Саме тому місто має проводити адекватну політику з розвитку приміських зон;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збалансованого руху в місті – є необхідним для пошуку балансу та створення відповідної пріоритетності між пішоходами, велосипедистами, громадським транспортом та автомобільним рухом; </a:t>
            </a:r>
          </a:p>
          <a:p>
            <a:r>
              <a:rPr lang="uk-UA" sz="1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принцип інституціональної інтегрованості – передбачає наявність прозорого, підзвітного та ефективного міського управління за участі громади міста. </a:t>
            </a:r>
            <a:endParaRPr lang="uk-UA" sz="1500" noProof="0" dirty="0"/>
          </a:p>
        </p:txBody>
      </p:sp>
    </p:spTree>
    <p:extLst>
      <p:ext uri="{BB962C8B-B14F-4D97-AF65-F5344CB8AC3E}">
        <p14:creationId xmlns:p14="http://schemas.microsoft.com/office/powerpoint/2010/main" val="69254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FE3891-3D75-CCEF-CECB-78DB5A8D4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4F059-524E-394F-356A-7328154C4184}"/>
              </a:ext>
            </a:extLst>
          </p:cNvPr>
          <p:cNvSpPr txBox="1"/>
          <p:nvPr/>
        </p:nvSpPr>
        <p:spPr>
          <a:xfrm>
            <a:off x="0" y="296087"/>
            <a:ext cx="11887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Отже, серед 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основних напрямів стратегічного розвитку креативного сектору міст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можна виділити наступні чотири: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1) виховання творчості та креативності в місті на основі потенціалу існуючих знань та вмінь творити нові смисли;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2) утримання креативних мешканців та забезпечення їх можливостями для реалізації «себе» у місті;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3) мобілізація внутрішнього людського ресурсу та створення сприятливих умов для </a:t>
            </a:r>
            <a:r>
              <a:rPr lang="uk-UA" sz="1800" b="0" i="0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злучення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людей з інших міст і територій;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4) створення креативної громади та відповідних середовищ і локації </a:t>
            </a:r>
            <a:endParaRPr lang="uk-UA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92C50-A937-3E31-166D-6A8A92707E08}"/>
              </a:ext>
            </a:extLst>
          </p:cNvPr>
          <p:cNvSpPr txBox="1"/>
          <p:nvPr/>
        </p:nvSpPr>
        <p:spPr>
          <a:xfrm>
            <a:off x="119270" y="2174326"/>
            <a:ext cx="11767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Враховуючи досвід успішної реалізації стратегії креативних міст, наведемо відповідні заходи та механізми її реалізації в розрізі факторів креативного середовища [37], а саме: 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За 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фактором «Економічна диверсифікація»: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7DCE1-7B63-3220-402E-EDED44DD6BC9}"/>
              </a:ext>
            </a:extLst>
          </p:cNvPr>
          <p:cNvSpPr txBox="1"/>
          <p:nvPr/>
        </p:nvSpPr>
        <p:spPr>
          <a:xfrm>
            <a:off x="5734879" y="2763295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За фактором 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«Комфортне оточення»: 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5BBF2-94D8-7906-B85D-45E2A450682C}"/>
              </a:ext>
            </a:extLst>
          </p:cNvPr>
          <p:cNvSpPr txBox="1"/>
          <p:nvPr/>
        </p:nvSpPr>
        <p:spPr>
          <a:xfrm>
            <a:off x="212034" y="3429000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За фактором 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«Відкрита культура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»: 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A393AF-B6F3-72F7-07A0-66A3898EE18E}"/>
              </a:ext>
            </a:extLst>
          </p:cNvPr>
          <p:cNvSpPr txBox="1"/>
          <p:nvPr/>
        </p:nvSpPr>
        <p:spPr>
          <a:xfrm>
            <a:off x="5705061" y="3244334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За фактором «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Ліберальна освіта»: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2B7CF-BEB3-BDFF-3C71-53696A82F15D}"/>
              </a:ext>
            </a:extLst>
          </p:cNvPr>
          <p:cNvSpPr txBox="1"/>
          <p:nvPr/>
        </p:nvSpPr>
        <p:spPr>
          <a:xfrm>
            <a:off x="212034" y="4119377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За фактором «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Соціальна активність»: 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1D4D1-BAAD-E58A-067D-23C588A415F3}"/>
              </a:ext>
            </a:extLst>
          </p:cNvPr>
          <p:cNvSpPr txBox="1"/>
          <p:nvPr/>
        </p:nvSpPr>
        <p:spPr>
          <a:xfrm>
            <a:off x="5764696" y="3992073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За фактором 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«Інституціональна підтримка»: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68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4C63B43-010B-6B67-F56A-70F707BDC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1"/>
            <a:ext cx="11817327" cy="50797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ЦИФРОВА ЕКОНОМІКА ЯК СКЛАДОВА КРЕАТИВНОЇ ЕКОНОМІКИ</a:t>
            </a:r>
            <a:endParaRPr lang="uk-UA" sz="24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577064-D438-32A2-CDC1-50191DFF0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954D8-1043-964C-32C5-3910505D373C}"/>
              </a:ext>
            </a:extLst>
          </p:cNvPr>
          <p:cNvSpPr txBox="1"/>
          <p:nvPr/>
        </p:nvSpPr>
        <p:spPr>
          <a:xfrm>
            <a:off x="198664" y="728870"/>
            <a:ext cx="118173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5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Цифрова економіка </a:t>
            </a:r>
            <a:r>
              <a:rPr lang="uk-UA" sz="2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економіка, що заснована на домінуючому застосуванні цифрових технологій. </a:t>
            </a:r>
            <a:endParaRPr lang="uk-UA" sz="25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6420A-2775-2896-B6F0-74E6B94272A9}"/>
              </a:ext>
            </a:extLst>
          </p:cNvPr>
          <p:cNvSpPr txBox="1"/>
          <p:nvPr/>
        </p:nvSpPr>
        <p:spPr>
          <a:xfrm>
            <a:off x="176010" y="1742245"/>
            <a:ext cx="1162227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три </a:t>
            </a:r>
            <a:r>
              <a:rPr lang="uk-UA" sz="25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основні складові цієї концепції</a:t>
            </a:r>
            <a:r>
              <a:rPr lang="uk-UA" sz="2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зокрема: </a:t>
            </a:r>
          </a:p>
          <a:p>
            <a:r>
              <a:rPr lang="uk-UA" sz="2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uk-UA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інфраструктура, що </a:t>
            </a:r>
            <a:r>
              <a:rPr lang="uk-UA" sz="2500">
                <a:solidFill>
                  <a:srgbClr val="000000"/>
                </a:solidFill>
                <a:latin typeface="Times New Roman" panose="02020603050405020304" pitchFamily="18" charset="0"/>
              </a:rPr>
              <a:t>підтримує, яка</a:t>
            </a:r>
            <a:r>
              <a:rPr lang="uk-UA" sz="2500" b="0" i="0" u="none" strike="noStrike" baseline="0" noProof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включає в себе апаратне та програмне забезпечення, телекомунікації, мережі тощо; </a:t>
            </a:r>
          </a:p>
          <a:p>
            <a:r>
              <a:rPr lang="uk-UA" sz="2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електронний бізнес – будь-які процеси, які організація проводить через комп’ютерні мережі; </a:t>
            </a:r>
          </a:p>
          <a:p>
            <a:r>
              <a:rPr lang="uk-UA" sz="25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електронна комерція. </a:t>
            </a:r>
            <a:endParaRPr lang="uk-UA" sz="2500" noProof="0" dirty="0"/>
          </a:p>
        </p:txBody>
      </p:sp>
    </p:spTree>
    <p:extLst>
      <p:ext uri="{BB962C8B-B14F-4D97-AF65-F5344CB8AC3E}">
        <p14:creationId xmlns:p14="http://schemas.microsoft.com/office/powerpoint/2010/main" val="250877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31A1BAF-612F-81E4-C599-493590C97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1"/>
            <a:ext cx="11817327" cy="362205"/>
          </a:xfrm>
        </p:spPr>
        <p:txBody>
          <a:bodyPr/>
          <a:lstStyle/>
          <a:p>
            <a:r>
              <a:rPr lang="uk-UA" noProof="0" dirty="0"/>
              <a:t>Цифрові технології як інноваційні тренди сучасного соціально-економічного середовища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280EF9-94A9-0787-9A56-1D3E0B6559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B92F649-29D5-1848-4EF7-ECE52BF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0" y="816986"/>
            <a:ext cx="5681451" cy="5383056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E138FAF-60AF-0194-62C8-5B7177D3D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16986"/>
            <a:ext cx="5433391" cy="55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CF4E7C1-9475-4AE2-A95A-F8EA45E1E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ЗМІСТ</a:t>
            </a:r>
          </a:p>
        </p:txBody>
      </p:sp>
      <p:graphicFrame>
        <p:nvGraphicFramePr>
          <p:cNvPr id="6" name="Таблица 3">
            <a:extLst>
              <a:ext uri="{FF2B5EF4-FFF2-40B4-BE49-F238E27FC236}">
                <a16:creationId xmlns:a16="http://schemas.microsoft.com/office/drawing/2014/main" id="{4F1FD7F8-7CE6-9900-F13C-106187A1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62764"/>
              </p:ext>
            </p:extLst>
          </p:nvPr>
        </p:nvGraphicFramePr>
        <p:xfrm>
          <a:off x="655194" y="1223778"/>
          <a:ext cx="5648660" cy="3794564"/>
        </p:xfrm>
        <a:graphic>
          <a:graphicData uri="http://schemas.openxmlformats.org/drawingml/2006/table">
            <a:tbl>
              <a:tblPr firstRow="1" bandRow="1">
                <a:noFill/>
                <a:tableStyleId>{21E4AEA4-8DFA-4A89-87EB-49C32662AFE0}</a:tableStyleId>
              </a:tblPr>
              <a:tblGrid>
                <a:gridCol w="5039719">
                  <a:extLst>
                    <a:ext uri="{9D8B030D-6E8A-4147-A177-3AD203B41FA5}">
                      <a16:colId xmlns:a16="http://schemas.microsoft.com/office/drawing/2014/main" val="3059734903"/>
                    </a:ext>
                  </a:extLst>
                </a:gridCol>
                <a:gridCol w="608941">
                  <a:extLst>
                    <a:ext uri="{9D8B030D-6E8A-4147-A177-3AD203B41FA5}">
                      <a16:colId xmlns:a16="http://schemas.microsoft.com/office/drawing/2014/main" val="254010549"/>
                    </a:ext>
                  </a:extLst>
                </a:gridCol>
              </a:tblGrid>
              <a:tr h="5376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85551" marR="85551" marT="114068" marB="4277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48196"/>
                  </a:ext>
                </a:extLst>
              </a:tr>
              <a:tr h="46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 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491334"/>
                  </a:ext>
                </a:extLst>
              </a:tr>
              <a:tr h="462281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ОСНОВИ ФОРМУВАННЯ ТА РОЗВИТКУ КРЕАТИВНОЇ ЕКОНОМІКИ</a:t>
                      </a:r>
                      <a:endParaRPr lang="uk-UA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77049"/>
                  </a:ext>
                </a:extLst>
              </a:tr>
              <a:tr h="462281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КРЕАТИВНІ ІНДУСТРІЇ ТА ЇХ РОЗВИТОК</a:t>
                      </a:r>
                      <a:endParaRPr lang="uk-UA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476517"/>
                  </a:ext>
                </a:extLst>
              </a:tr>
              <a:tr h="921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ФОРМУВАННЯ КРЕАТИВНОГО СЕРЕДОВИЩА МІСТ</a:t>
                      </a:r>
                      <a:endParaRPr lang="uk-UA" sz="17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14427"/>
                  </a:ext>
                </a:extLst>
              </a:tr>
              <a:tr h="665857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СТРАТЕГІЇ РОЗВИТКУ КРЕАТИВНОГО СЕКТОРУ МІСТ</a:t>
                      </a:r>
                      <a:endParaRPr lang="uk-UA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94900"/>
                  </a:ext>
                </a:extLst>
              </a:tr>
            </a:tbl>
          </a:graphicData>
        </a:graphic>
      </p:graphicFrame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1C700D38-3C8F-BD0A-C735-F83A5618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09088"/>
              </p:ext>
            </p:extLst>
          </p:nvPr>
        </p:nvGraphicFramePr>
        <p:xfrm>
          <a:off x="6308035" y="1223778"/>
          <a:ext cx="5644479" cy="4127308"/>
        </p:xfrm>
        <a:graphic>
          <a:graphicData uri="http://schemas.openxmlformats.org/drawingml/2006/table">
            <a:tbl>
              <a:tblPr firstRow="1" bandRow="1">
                <a:noFill/>
                <a:tableStyleId>{21E4AEA4-8DFA-4A89-87EB-49C32662AFE0}</a:tableStyleId>
              </a:tblPr>
              <a:tblGrid>
                <a:gridCol w="5121913">
                  <a:extLst>
                    <a:ext uri="{9D8B030D-6E8A-4147-A177-3AD203B41FA5}">
                      <a16:colId xmlns:a16="http://schemas.microsoft.com/office/drawing/2014/main" val="3059734903"/>
                    </a:ext>
                  </a:extLst>
                </a:gridCol>
                <a:gridCol w="522566">
                  <a:extLst>
                    <a:ext uri="{9D8B030D-6E8A-4147-A177-3AD203B41FA5}">
                      <a16:colId xmlns:a16="http://schemas.microsoft.com/office/drawing/2014/main" val="254010549"/>
                    </a:ext>
                  </a:extLst>
                </a:gridCol>
              </a:tblGrid>
              <a:tr h="5624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0" cap="none" spc="60" dirty="0">
                        <a:solidFill>
                          <a:schemeClr val="bg1"/>
                        </a:solidFill>
                      </a:endParaRPr>
                    </a:p>
                  </a:txBody>
                  <a:tcPr marL="85551" marR="85551" marT="114068" marB="4277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48196"/>
                  </a:ext>
                </a:extLst>
              </a:tr>
              <a:tr h="468631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ЦИФРОВА ЕКОНОМІКА ЯК СКЛАДОВА КРЕАТИВНОЇ ЕКОНОМІКИ</a:t>
                      </a:r>
                      <a:endParaRPr lang="uk-UA" sz="1800" dirty="0">
                        <a:solidFill>
                          <a:schemeClr val="tx1"/>
                        </a:solidFill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491334"/>
                  </a:ext>
                </a:extLst>
              </a:tr>
              <a:tr h="471864">
                <a:tc>
                  <a:txBody>
                    <a:bodyPr/>
                    <a:lstStyle/>
                    <a:p>
                      <a:r>
                        <a:rPr lang="uk-UA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ПІДПРИЄМНИЦТВО ТА ІННОВАЦІЇ </a:t>
                      </a:r>
                      <a:endParaRPr lang="uk-UA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КРЕАТИВНІЙ ЕКОНОМІЦІ</a:t>
                      </a:r>
                      <a:endParaRPr lang="uk-UA" alt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77049"/>
                  </a:ext>
                </a:extLst>
              </a:tr>
              <a:tr h="468631">
                <a:tc>
                  <a:txBody>
                    <a:bodyPr/>
                    <a:lstStyle/>
                    <a:p>
                      <a:pPr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uk-UA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АВТОРСЬКЕ ПРАВО</a:t>
                      </a:r>
                    </a:p>
                    <a:p>
                      <a:pPr algn="l">
                        <a:spcBef>
                          <a:spcPct val="0"/>
                        </a:spcBef>
                        <a:buFontTx/>
                        <a:buNone/>
                      </a:pPr>
                      <a:endParaRPr lang="uk-UA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uk-UA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ІНВЕСТИЦІЇ В КРЕАТИВНІЙ ЕКОНОМІЦІ</a:t>
                      </a:r>
                      <a:endParaRPr lang="uk-UA" altLang="uk-U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uk-UA" sz="1700" b="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476517"/>
                  </a:ext>
                </a:extLst>
              </a:tr>
              <a:tr h="468631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МАРКЕТИНГ І КОМУНІКАЦІЇ В ПРОЕКТАХ КРЕАТИВНОЇ ЕКОНОМІКИ</a:t>
                      </a:r>
                      <a:endParaRPr lang="uk-UA" sz="1800" dirty="0">
                        <a:solidFill>
                          <a:schemeClr val="tx1"/>
                        </a:solidFill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cap="none" spc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uk-UA" sz="1700" b="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14427"/>
                  </a:ext>
                </a:extLst>
              </a:tr>
              <a:tr h="468631">
                <a:tc>
                  <a:txBody>
                    <a:bodyPr/>
                    <a:lstStyle/>
                    <a:p>
                      <a:pPr algn="l"/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uk-UA" sz="1700" b="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551" marR="85551" marT="114068" marB="427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9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7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6B352BB-7EDE-2613-D742-87F85A07E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1"/>
            <a:ext cx="11817327" cy="415213"/>
          </a:xfrm>
        </p:spPr>
        <p:txBody>
          <a:bodyPr/>
          <a:lstStyle/>
          <a:p>
            <a:pPr algn="ctr"/>
            <a:r>
              <a:rPr lang="uk-UA" b="0" dirty="0"/>
              <a:t>Загальна структура цифрового розвитку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AF3354-0F4A-48F3-6120-988B88EA0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схема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AEC0191-77A8-7A7A-8C26-9A041B9F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9" y="701688"/>
            <a:ext cx="10518664" cy="54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6D2E2F-302B-2F06-2B25-1875C02BAE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EC344-8DBC-4ED1-02BE-75C32C8572AD}"/>
              </a:ext>
            </a:extLst>
          </p:cNvPr>
          <p:cNvSpPr txBox="1"/>
          <p:nvPr/>
        </p:nvSpPr>
        <p:spPr>
          <a:xfrm>
            <a:off x="417444" y="1674313"/>
            <a:ext cx="34389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цифрова платформа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сукупність цифрових даних, моделей (логіки) та інструментів (методів, засобів) інформаційно і технологічно об’єднаних в єдину автоматизовану систему з елементами управління цільовою предметною областю та організацією взаємодії зацікавлених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субʼєктів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  <p:pic>
        <p:nvPicPr>
          <p:cNvPr id="7" name="Рисунок 6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C6E0E24-9FE3-3150-95C6-19EFCFF1C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81" y="273752"/>
            <a:ext cx="7788196" cy="60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56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44539F-1A7A-2CEC-88B0-A6208EB4A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579B1-5238-5E02-A7B0-070C7F28580B}"/>
              </a:ext>
            </a:extLst>
          </p:cNvPr>
          <p:cNvSpPr txBox="1"/>
          <p:nvPr/>
        </p:nvSpPr>
        <p:spPr>
          <a:xfrm>
            <a:off x="198783" y="296087"/>
            <a:ext cx="11900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Цифрові компетенції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сукупність знань, здібностей, особливостей характеру і поведінки, які необхідні для того, щоб людина могла використовувати ІКТ та цифрові технології для досягнення цілей у своєму особистому або професійному житті [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FD8DA-0A15-C091-1DBA-28E62BD3275E}"/>
              </a:ext>
            </a:extLst>
          </p:cNvPr>
          <p:cNvSpPr txBox="1"/>
          <p:nvPr/>
        </p:nvSpPr>
        <p:spPr>
          <a:xfrm>
            <a:off x="2464904" y="117808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Інформація та вміння працювати з даними: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перегляд, пошук і фільтрація даних, інформації та цифрового контенту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7596C-3565-AEC5-08DE-E46AB6CD02A4}"/>
              </a:ext>
            </a:extLst>
          </p:cNvPr>
          <p:cNvSpPr txBox="1"/>
          <p:nvPr/>
        </p:nvSpPr>
        <p:spPr>
          <a:xfrm>
            <a:off x="2332383" y="220001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2. Комунікація та співробітництво: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взаємодія за допомогою цифрових технологій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(взаємодіяти за допомогою широкого спектру цифрових технологій та розуміти </a:t>
            </a:r>
            <a:endParaRPr lang="uk-UA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E49A4-C34D-8C55-2093-046BFCA5F145}"/>
              </a:ext>
            </a:extLst>
          </p:cNvPr>
          <p:cNvSpPr txBox="1"/>
          <p:nvPr/>
        </p:nvSpPr>
        <p:spPr>
          <a:xfrm>
            <a:off x="2332383" y="324099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3. Створення цифрового контенту: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розробка цифрового контенту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(створювати та редагувати цифровий контент у різних форматах, самовиражатися цифровими засобами); </a:t>
            </a:r>
            <a:endParaRPr lang="uk-UA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79342-2AB1-2807-8C0C-F1C53EE218EF}"/>
              </a:ext>
            </a:extLst>
          </p:cNvPr>
          <p:cNvSpPr txBox="1"/>
          <p:nvPr/>
        </p:nvSpPr>
        <p:spPr>
          <a:xfrm>
            <a:off x="2464904" y="484224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4. Безпека: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захист пристроїв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(захищати пристрої та цифровий контент, розуміти ризики й загрози у цифрових середовищах; 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2020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BAD20A4F-AC67-5A88-5E06-AFFBF0842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1"/>
            <a:ext cx="11817327" cy="415213"/>
          </a:xfrm>
        </p:spPr>
        <p:txBody>
          <a:bodyPr/>
          <a:lstStyle/>
          <a:p>
            <a:pPr algn="ctr"/>
            <a:r>
              <a:rPr lang="uk-UA" dirty="0"/>
              <a:t>АВТОРСЬКЕ ПРАВО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A1FC8-6D1C-8150-2816-9BFB0AB257CC}"/>
              </a:ext>
            </a:extLst>
          </p:cNvPr>
          <p:cNvSpPr txBox="1"/>
          <p:nvPr/>
        </p:nvSpPr>
        <p:spPr>
          <a:xfrm>
            <a:off x="490211" y="1342059"/>
            <a:ext cx="11701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noProof="0" dirty="0"/>
              <a:t>Авторське право</a:t>
            </a:r>
            <a:r>
              <a:rPr lang="uk-UA" sz="2200" noProof="0" dirty="0"/>
              <a:t> — це юридичний захист творів, який автоматично отримує людина, що щось створила (текст, музику, програму, відео тощо).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CCE1E-F1CA-0EB6-AFF6-327920EB7C76}"/>
              </a:ext>
            </a:extLst>
          </p:cNvPr>
          <p:cNvSpPr txBox="1"/>
          <p:nvPr/>
        </p:nvSpPr>
        <p:spPr>
          <a:xfrm>
            <a:off x="176010" y="2376620"/>
            <a:ext cx="112115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  <a:tabLst>
                <a:tab pos="457200" algn="l"/>
              </a:tabLst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Якщо хтось щось створив — це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належить тільки йому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і інші не можуть: копіювати, поширювати, продавати без його дозволу. 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Авторське право поширюється на: книги, статті; музику і пісні; фільми та відео; програми (наприклад код); зображення, дизайн. 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Це все – об’єкти з Інтелектуально</a:t>
            </a: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ю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власністю.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Автор має право: вирішувати, хто використовує його твір, отримувати гроші за використання, вимагати вказання свого імені при використанні його твору.</a:t>
            </a:r>
          </a:p>
          <a:p>
            <a:pPr indent="450215" algn="just">
              <a:tabLst>
                <a:tab pos="457200" algn="l"/>
              </a:tabLst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Авторське право виникає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треба реєструвати) і діє довго (зазвичай життя автора + ~70 років).</a:t>
            </a:r>
          </a:p>
        </p:txBody>
      </p:sp>
    </p:spTree>
    <p:extLst>
      <p:ext uri="{BB962C8B-B14F-4D97-AF65-F5344CB8AC3E}">
        <p14:creationId xmlns:p14="http://schemas.microsoft.com/office/powerpoint/2010/main" val="195630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60103C-BE52-8F01-ECB9-2E6979F86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07DD9-3DBD-58BE-6FFD-721D7572FEB7}"/>
              </a:ext>
            </a:extLst>
          </p:cNvPr>
          <p:cNvSpPr txBox="1"/>
          <p:nvPr/>
        </p:nvSpPr>
        <p:spPr>
          <a:xfrm>
            <a:off x="132522" y="849686"/>
            <a:ext cx="120594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Щоб зареєструвати свій витвір і мати офіційне підтвердження авторства в Україна, робиться це через державну систему у сфері Інтелектуальна власність.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Офіційний орган — Український національний офіс інтелектуальної власності та інновацій (скорочено УКРНОІВІ).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Потрібно підготувати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сам твір (текст, код, фото, музика тощо ), </a:t>
            </a: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аяву на реєстрацію, дані автора, квитанці</a:t>
            </a: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ю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 оплату збору. 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Можна подати Онлайн (зручніше)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через електронний кабінет на сайті УКРНОІВІ або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Офлайн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подати документи поштою або особисто. 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 коштує з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азвичай: ~200–400 грн (може змінюватися залежно від типу твору). Чекати на реєстрацію приблизно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1–2 місяці.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buNone/>
              <a:tabLst>
                <a:tab pos="457200" algn="l"/>
              </a:tabLst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результаті автор отримує свідоцтво про реєстрацію авторського права.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 не створює право (воно і так належить автору), але дає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доказ у разі спору</a:t>
            </a:r>
            <a:r>
              <a:rPr lang="uk-UA" sz="2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 авторство.</a:t>
            </a:r>
            <a:endParaRPr lang="uk-UA" sz="2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buNone/>
              <a:tabLst>
                <a:tab pos="457200" algn="l"/>
              </a:tabLst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Реєстрація не обов’язкова але корисна, якщо автор планує продавати або ліцензувати світ витвір, боїться крадіжки свого твору </a:t>
            </a:r>
          </a:p>
        </p:txBody>
      </p:sp>
    </p:spTree>
    <p:extLst>
      <p:ext uri="{BB962C8B-B14F-4D97-AF65-F5344CB8AC3E}">
        <p14:creationId xmlns:p14="http://schemas.microsoft.com/office/powerpoint/2010/main" val="100119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596932-5ECF-324F-ADC7-E20A9A535BF1}"/>
              </a:ext>
            </a:extLst>
          </p:cNvPr>
          <p:cNvSpPr txBox="1"/>
          <p:nvPr/>
        </p:nvSpPr>
        <p:spPr>
          <a:xfrm>
            <a:off x="0" y="0"/>
            <a:ext cx="1195346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Щоб легально продавати або дозволяти іншим використовувати свій твір, автору потрібно оформити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договір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у сфері Авторське право. Є кілька варіантів: 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1. Ліцензійний договір (найпоширеніший)</a:t>
            </a:r>
            <a:endParaRPr lang="uk-UA" sz="2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Автор і досі має права на цей твір, але дозволяєш іншим користуватись твором. У договорі треба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прописати: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хто є сторонами договору (автор і клієнт), який саме твір, що дозволено (копіювати, продавати, змінювати тощо), термін використання (наприклад 1 рік), територія (Україна / весь світ), оплата (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разово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або %), відповідальність сторін. 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2. Договір про передачу прав (продаж). Тут автор повністю передає права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іншій особі. Після цього автор вже не контролює свій твір, а новий власник може робити з ним що хоче що хоче 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3. Публічна ліцензія (якщо передача авторських прав є безкоштовною). Такий документ видає автор, якщо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хоче, щоб люди користувались твором відкрито. Для різних творів це ліцензії типу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Creative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Commons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а для програм –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open-source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ліцензії. 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Нотаріус для завірення підписів з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азвичай не обов’язковий. Достатньо підписів сторін. 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                                                        Приклад</a:t>
            </a:r>
            <a:endParaRPr lang="uk-UA" sz="22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692E8-F642-468F-E267-AC3F65905386}"/>
              </a:ext>
            </a:extLst>
          </p:cNvPr>
          <p:cNvSpPr txBox="1"/>
          <p:nvPr/>
        </p:nvSpPr>
        <p:spPr>
          <a:xfrm>
            <a:off x="3259836" y="5170646"/>
            <a:ext cx="4978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Автор створив програму: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ліцензія → дозволив користуватись за гроші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передача прав → продав повністю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open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uk-UA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source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→ дав безкоштовно з умовами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7F6E40-8789-6A57-D7B5-29A55AAFC3CE}"/>
              </a:ext>
            </a:extLst>
          </p:cNvPr>
          <p:cNvSpPr txBox="1"/>
          <p:nvPr/>
        </p:nvSpPr>
        <p:spPr>
          <a:xfrm>
            <a:off x="92765" y="174332"/>
            <a:ext cx="1200647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Як не отримати проблеми за скачування програм.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Коротко: проблеми виникають не від самого факту “скачав”, а від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нелегального використання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або поширення. 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Щоб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цього уникнути </a:t>
            </a:r>
            <a:r>
              <a:rPr lang="uk-UA" sz="2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з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авантажуйте тільки з офіційних джерел: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офіційного сайту розробника, Microsoft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Store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Steam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(для ігор). </a:t>
            </a:r>
          </a:p>
          <a:p>
            <a:pPr indent="450215" algn="just">
              <a:buNone/>
            </a:pP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Торент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або “зламані” версії – це майже завжди порушення Авторського права. 90% контенту там піратське, особливо фільми, ігри, платні програми.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Кожна програма має умови використання: безкоштовна (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freeware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), умовно-безкоштовна (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trial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), платна. 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Навіть безкоштовну інколи не можна використовувати в бізнесі, змінювати або перепродавати. </a:t>
            </a:r>
          </a:p>
          <a:p>
            <a:pPr indent="450215" algn="just">
              <a:buNone/>
            </a:pP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Не використовуйте “</a:t>
            </a:r>
            <a:r>
              <a:rPr lang="uk-UA" sz="2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кряки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” і активатори. 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Це незаконно, часто містить віруси, може блокуватись системою (наприклад Microsoft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Defender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). 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Є багато безкоштовних варіантів: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замість платного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софту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—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open-source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або офіційні безкоштовні версії. </a:t>
            </a:r>
          </a:p>
          <a:p>
            <a:pPr indent="450215" algn="just">
              <a:buNone/>
            </a:pP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 Україні зазвичай за просте скачування для себе </a:t>
            </a:r>
            <a:r>
              <a:rPr lang="uk-UA" sz="2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рідко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карають але за </a:t>
            </a:r>
            <a:r>
              <a:rPr lang="uk-UA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розповсюдження або використання в бізнесі</a:t>
            </a:r>
            <a:r>
              <a:rPr lang="uk-UA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можуть бути штрафи. </a:t>
            </a:r>
          </a:p>
        </p:txBody>
      </p:sp>
    </p:spTree>
    <p:extLst>
      <p:ext uri="{BB962C8B-B14F-4D97-AF65-F5344CB8AC3E}">
        <p14:creationId xmlns:p14="http://schemas.microsoft.com/office/powerpoint/2010/main" val="697426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A94223E-FC61-153C-B36D-91FC2BAE1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2"/>
            <a:ext cx="11817327" cy="494726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dk1"/>
                </a:solidFill>
              </a:rPr>
              <a:t>ПІДПРИЄМНИЦТВО ТА ІННОВАЦІЇ В КРЕАТИВНІЙ ЕКОНОМІЦІ</a:t>
            </a:r>
            <a:endParaRPr lang="uk-UA" altLang="uk-UA" sz="2400" dirty="0"/>
          </a:p>
          <a:p>
            <a:pPr algn="ctr"/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156A7C-B709-9F81-B03A-37173C090D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pic>
        <p:nvPicPr>
          <p:cNvPr id="5" name="Рисунок 4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029BF30-2548-4A82-FED0-698D2BDB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650142"/>
            <a:ext cx="9382596" cy="58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7DA4E6-8902-718D-F4E6-37156BA5E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74440-FD1A-21B7-89D0-FD2C648BCE05}"/>
              </a:ext>
            </a:extLst>
          </p:cNvPr>
          <p:cNvSpPr txBox="1"/>
          <p:nvPr/>
        </p:nvSpPr>
        <p:spPr>
          <a:xfrm>
            <a:off x="424069" y="29608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Креативне підприємництво</a:t>
            </a:r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діяльність, яка ґрунтується на культурній творчості, мистецтві, креативності і здатності капіталізувати інтелектуальну власність в будь-якій сфері економіки. Креативність проявляється у процесі розробки, впровадження і прибутковій реалізації бізнес-ідей.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6CE43-D26D-2008-BA82-3FEB30B215B5}"/>
              </a:ext>
            </a:extLst>
          </p:cNvPr>
          <p:cNvSpPr txBox="1"/>
          <p:nvPr/>
        </p:nvSpPr>
        <p:spPr>
          <a:xfrm>
            <a:off x="331304" y="215031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Культурне підприємництво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йдеться про організовану діяльність, основною метою якої є виробництво або відтворення, просування, поширення та / або комерціалізація товарів, послуг культурного, історичного та художнього характеру.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AC4F7-1A28-F3CD-ABAE-1784EA1C8524}"/>
              </a:ext>
            </a:extLst>
          </p:cNvPr>
          <p:cNvSpPr txBox="1"/>
          <p:nvPr/>
        </p:nvSpPr>
        <p:spPr>
          <a:xfrm>
            <a:off x="424069" y="400994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Соціальне підприємництво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діяльність, орієнтована на позитивне вирішення екологічних, соціальних і культурних проблем. Така спрямованість бізнесу зумовлена високим рівнем усвідомленості та відповідальності перед суспільством. 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D6BEC-EA19-C22A-4E90-5555913ABB93}"/>
              </a:ext>
            </a:extLst>
          </p:cNvPr>
          <p:cNvSpPr txBox="1"/>
          <p:nvPr/>
        </p:nvSpPr>
        <p:spPr>
          <a:xfrm>
            <a:off x="6427304" y="35506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З поняттям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«інновація» (нововведення)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найчастіше ототожнюють: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по-перше, новаторське дослідження або розробку;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по-друге, зміни в стилі роботи організації з метою створення сприятливіших умов для клієнта;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по-третє, розробку нових товарів або послуг на умовах, досконаліших ніж ті, що є зараз. </a:t>
            </a:r>
            <a:endParaRPr lang="uk-UA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2C625-9608-6A65-E098-825A871051F6}"/>
              </a:ext>
            </a:extLst>
          </p:cNvPr>
          <p:cNvSpPr txBox="1"/>
          <p:nvPr/>
        </p:nvSpPr>
        <p:spPr>
          <a:xfrm>
            <a:off x="6427304" y="2445374"/>
            <a:ext cx="56454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Стартап-компанією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 нещодавно створену компанію (можливо, вона ще не зареєстрована офіційно, але планує стати офіційною), що будує свій бізнес на основі інновацій або інноваційних технологій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 володіє обмеженими ресурсами.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2335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19407-2842-B549-01AF-3D45BABA7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7FB70-FF72-6614-2A8F-649A2F0BF441}"/>
              </a:ext>
            </a:extLst>
          </p:cNvPr>
          <p:cNvSpPr txBox="1"/>
          <p:nvPr/>
        </p:nvSpPr>
        <p:spPr>
          <a:xfrm>
            <a:off x="278296" y="29608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Бізнес-акселератор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соціальний інститут підтримки стартапів, який включає як установи, так і організовані ними програми інтенсивного розвитку компаній через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менторство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навчання, фінансову та експертну підтримку в обмін на частку в капіталі компанії.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3A07A-C59B-8550-CD55-CC2231F4D919}"/>
              </a:ext>
            </a:extLst>
          </p:cNvPr>
          <p:cNvSpPr txBox="1"/>
          <p:nvPr/>
        </p:nvSpPr>
        <p:spPr>
          <a:xfrm>
            <a:off x="6096000" y="195750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Коворкінг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креативний простір на основі спільного орендування приміщення з метою здійснення певних функцій: для роботи, відпочинку, спілкування, саморозвитку, самоорганізації тощо.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4978F-419D-BC90-1EA5-47F4FA70ACD1}"/>
              </a:ext>
            </a:extLst>
          </p:cNvPr>
          <p:cNvSpPr txBox="1"/>
          <p:nvPr/>
        </p:nvSpPr>
        <p:spPr>
          <a:xfrm>
            <a:off x="490330" y="354150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Лофти</a:t>
            </a: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uk-UA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неолофти</a:t>
            </a: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креативні простори, оформлені в архітектурних стилях. Справжній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лофт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це будівля з промисловим минулим, яка змінила своє призначення і стала житлом, офісом або чимось принципово іншим.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364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341007C2-9731-5DFB-FBAB-7050BF53E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1"/>
            <a:ext cx="11817327" cy="739229"/>
          </a:xfrm>
        </p:spPr>
        <p:txBody>
          <a:bodyPr/>
          <a:lstStyle/>
          <a:p>
            <a:pPr algn="ctr"/>
            <a:r>
              <a:rPr lang="uk-UA" sz="4000" dirty="0"/>
              <a:t>ВСТУП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7CA065-F644-DCF4-82E0-E5819BD47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DBFB0-0B76-26F0-6970-F4EB9098F07B}"/>
              </a:ext>
            </a:extLst>
          </p:cNvPr>
          <p:cNvSpPr txBox="1"/>
          <p:nvPr/>
        </p:nvSpPr>
        <p:spPr>
          <a:xfrm>
            <a:off x="198664" y="960120"/>
            <a:ext cx="1181732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" dirty="0"/>
              <a:t>Креативна економіка є одним із факторів інклюзивного та сталого розвитку, що підкреслює важливість і силу культури і креативних секторів економіки як двигунів такого розвитку. В Європі креативна економіка забезпечує робочими місцями близько 8,5 млн. людей і складає 4,5% ВВП ЄС. Це значна частина державної економіки, але в Україні цей сектор не є розвинутим. </a:t>
            </a:r>
          </a:p>
          <a:p>
            <a:r>
              <a:rPr lang="uk-UA" sz="3000" dirty="0"/>
              <a:t>Головною особливістю формування та розвитку креативної економіки є ефективне та збалансоване поєднання процесів генерування креативних ідей та отримання прибутку від їх реалізації. У вузькому розумінні – це поєднання «творчості», «економіки та менеджменту». 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90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0847A3-6E39-1E75-269E-8791E5C73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B1CD6-EF60-FE14-F0AE-36A8BCB98415}"/>
              </a:ext>
            </a:extLst>
          </p:cNvPr>
          <p:cNvSpPr txBox="1"/>
          <p:nvPr/>
        </p:nvSpPr>
        <p:spPr>
          <a:xfrm>
            <a:off x="251792" y="296087"/>
            <a:ext cx="116221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5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 організації та підтримки креативного підприємництва </a:t>
            </a:r>
            <a:endParaRPr lang="uk-UA" sz="25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5FBCD-2C22-7F73-2E2A-0FAA54B42A93}"/>
              </a:ext>
            </a:extLst>
          </p:cNvPr>
          <p:cNvSpPr txBox="1"/>
          <p:nvPr/>
        </p:nvSpPr>
        <p:spPr>
          <a:xfrm>
            <a:off x="652918" y="9947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між галузями креативних індустрій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7A0D8-8ECE-4E25-62B7-C2731C139680}"/>
              </a:ext>
            </a:extLst>
          </p:cNvPr>
          <p:cNvSpPr txBox="1"/>
          <p:nvPr/>
        </p:nvSpPr>
        <p:spPr>
          <a:xfrm>
            <a:off x="410817" y="158574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між творчими, комерційними та науково-дослідницькими організаціями, а також навчальними закладами </a:t>
            </a:r>
            <a:endParaRPr lang="uk-UA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FB83F-6C21-6A1B-DE6F-E53ABC6616F8}"/>
              </a:ext>
            </a:extLst>
          </p:cNvPr>
          <p:cNvSpPr txBox="1"/>
          <p:nvPr/>
        </p:nvSpPr>
        <p:spPr>
          <a:xfrm>
            <a:off x="119270" y="27000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між творчою та соціальною сферами </a:t>
            </a:r>
            <a:endParaRPr lang="uk-UA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B84161-5C2F-999E-01E9-9C68A7083C93}"/>
              </a:ext>
            </a:extLst>
          </p:cNvPr>
          <p:cNvSpPr txBox="1"/>
          <p:nvPr/>
        </p:nvSpPr>
        <p:spPr>
          <a:xfrm>
            <a:off x="251792" y="35480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між творчим сектором і містобудуванням у цілому </a:t>
            </a:r>
            <a:endParaRPr lang="uk-UA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24154-F5A9-B3E2-04BB-BE75BA976B51}"/>
              </a:ext>
            </a:extLst>
          </p:cNvPr>
          <p:cNvSpPr txBox="1"/>
          <p:nvPr/>
        </p:nvSpPr>
        <p:spPr>
          <a:xfrm>
            <a:off x="6062870" y="84708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Креативні міста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теоретична концепція, побудована навколо ідеї міської креативності; міста, які сприяють особистісному розвитку та прояву індивідуальності містянина 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6D394-A053-95B5-BD76-976411D1AC00}"/>
              </a:ext>
            </a:extLst>
          </p:cNvPr>
          <p:cNvSpPr txBox="1"/>
          <p:nvPr/>
        </p:nvSpPr>
        <p:spPr>
          <a:xfrm>
            <a:off x="5976730" y="2256824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Технополіс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є територією економічної активності, що поєднує потенціал закладів вищої освіти, науково-дослідних структур, промислових підприємств і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субʼєктів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інноваційної інфраструктури регіонального, загальнодержавного та міжнародного рівнів, а також включає мережу навчальних центрів для підготовки кадрів і підвищення їхньої кваліфікації. 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4CD52-6A8A-03EB-FDC4-173BA7382BBC}"/>
              </a:ext>
            </a:extLst>
          </p:cNvPr>
          <p:cNvSpPr txBox="1"/>
          <p:nvPr/>
        </p:nvSpPr>
        <p:spPr>
          <a:xfrm>
            <a:off x="516834" y="439603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Мезоформи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креативні простори, які мають територіальну відособленість і утворюються у формі: кластерів, кварталів, парків, хабів, інноваційно-технологічних центрів (інкубаторів, акселераторів та ін.) </a:t>
            </a: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A354A2-084B-849F-A65A-118E48B0979C}"/>
              </a:ext>
            </a:extLst>
          </p:cNvPr>
          <p:cNvSpPr txBox="1"/>
          <p:nvPr/>
        </p:nvSpPr>
        <p:spPr>
          <a:xfrm>
            <a:off x="6215270" y="431096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Технологічні парки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представляють собою науково-інноваційні центри, територіально виділені комплекси, які консолідують в собі організації, фірми, об’єднання, що охоплюють увесь цикл здійснення інноваційної діяльності – від ґенерування нових ідей до випуску і реалізації наукоємної продукції.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2243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3FE52D2C-909F-7948-E48F-712DD2453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2"/>
            <a:ext cx="11817327" cy="481474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dk1"/>
                </a:solidFill>
              </a:rPr>
              <a:t>ІНВЕСТИЦІЇ В КРЕАТИВНІЙ ЕКОНОМІЦІ</a:t>
            </a:r>
            <a:endParaRPr lang="uk-UA" altLang="uk-UA" sz="24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B23107-71B3-C47B-550F-8FCF1576E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FCFC8-D25E-1D5F-18D9-2A59CE19D251}"/>
              </a:ext>
            </a:extLst>
          </p:cNvPr>
          <p:cNvSpPr txBox="1"/>
          <p:nvPr/>
        </p:nvSpPr>
        <p:spPr>
          <a:xfrm>
            <a:off x="176010" y="702366"/>
            <a:ext cx="11675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Інвестуючи капітал у розвиток креативних галузей, проектів і програм, економіка країни підвищує власний творчий потенціал, загальний рівень культури та, як наслідок, отримує прибуток завдяки створенню і використанню інтелектуальної власності.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BCD1B-F9AA-FFBE-BEC3-257C29A3FC62}"/>
              </a:ext>
            </a:extLst>
          </p:cNvPr>
          <p:cNvSpPr txBox="1"/>
          <p:nvPr/>
        </p:nvSpPr>
        <p:spPr>
          <a:xfrm>
            <a:off x="176010" y="1447154"/>
            <a:ext cx="120159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Види інвестицій: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кошти, цільові банківські вклади, паї, акції та інші цінні папери (крім векселів);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рухоме та нерухоме майно (будинки, споруди, устаткування та інші матеріальні цінності);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майнові права інтелектуальної власності;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сукупність технічних, технологічних, комерційних та інших знань, оформлених у вигляді технічної документації, навиків і виробничого досвіду, необхідних для організації того чи іншого виду виробництва, але не запатентованих («ноу-хау»);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права користування землею, водою, економічними ресурсами, в тому числі природними, будинками, спорудами, обладнанням, а також інші майнові права;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інші цінності. 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1170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8DE56FE-7996-4846-350F-2AB48A3B9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схема, Паралел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401F821-F19E-6B44-6FB3-1C2AC2AD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9" y="294837"/>
            <a:ext cx="10624682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текст, знімок екрана, Шрифт, Паралел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F4BFE37-95B4-6F61-6D85-B191A65E1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279"/>
            <a:ext cx="11807686" cy="59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56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122F28-2957-BF26-11C3-D3B79809B2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Паралель, схем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ED61C70-AF7F-B83B-C4C8-B123EBCD2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129290"/>
            <a:ext cx="10853529" cy="60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80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815106-5131-3822-9E34-375538DE0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схема, текст, ескіз, Пла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41BC181-6C23-9D9C-C0B4-936EE3BC3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321271"/>
            <a:ext cx="11476382" cy="59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1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C656674-3955-03DB-0142-0E4C4EC8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7" y="70721"/>
            <a:ext cx="8627165" cy="64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88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23DD683-A2A4-45E0-D41A-4D023C920A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1"/>
            <a:ext cx="11817327" cy="720013"/>
          </a:xfrm>
        </p:spPr>
        <p:txBody>
          <a:bodyPr/>
          <a:lstStyle/>
          <a:p>
            <a:r>
              <a:rPr lang="uk-UA" i="1" dirty="0"/>
              <a:t>оцінювання інвестиційної привабливості креативних галузей економіки за окремими регіонами </a:t>
            </a:r>
            <a:r>
              <a:rPr lang="uk-UA" b="0" dirty="0"/>
              <a:t>у розрізі чотирьох критеріїв та відповідних груп показників: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8443C8-22DB-65BF-B977-6DFE9D289C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B8CB4-6894-F813-2016-1EF366AD4AA9}"/>
              </a:ext>
            </a:extLst>
          </p:cNvPr>
          <p:cNvSpPr txBox="1"/>
          <p:nvPr/>
        </p:nvSpPr>
        <p:spPr>
          <a:xfrm>
            <a:off x="176010" y="9772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культурна інфраструктура: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3351F-1C36-25FA-0EB4-1A50A62E76B5}"/>
              </a:ext>
            </a:extLst>
          </p:cNvPr>
          <p:cNvSpPr txBox="1"/>
          <p:nvPr/>
        </p:nvSpPr>
        <p:spPr>
          <a:xfrm>
            <a:off x="3591338" y="9409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економічний розвиток креативної сфери: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287EB-8BAB-7424-B314-7203E17BA0FA}"/>
              </a:ext>
            </a:extLst>
          </p:cNvPr>
          <p:cNvSpPr txBox="1"/>
          <p:nvPr/>
        </p:nvSpPr>
        <p:spPr>
          <a:xfrm>
            <a:off x="176010" y="13828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3) регіональна політика та сприятливі умови</a:t>
            </a:r>
            <a:r>
              <a:rPr lang="uk-UA" sz="1800" b="1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95AE7-FCD2-24FE-CB72-7F194A1EA3E6}"/>
              </a:ext>
            </a:extLst>
          </p:cNvPr>
          <p:cNvSpPr txBox="1"/>
          <p:nvPr/>
        </p:nvSpPr>
        <p:spPr>
          <a:xfrm>
            <a:off x="5433391" y="13828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перспективи розвитку креативної галузі: 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9844-91D7-CE8D-2A3F-EBE586DC4470}"/>
              </a:ext>
            </a:extLst>
          </p:cNvPr>
          <p:cNvSpPr txBox="1"/>
          <p:nvPr/>
        </p:nvSpPr>
        <p:spPr>
          <a:xfrm>
            <a:off x="331457" y="1908979"/>
            <a:ext cx="11353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Узагальнений показник привабливості окремих галузей креативної економіки розраховується за формулою </a:t>
            </a:r>
            <a:endParaRPr lang="uk-UA" noProof="0" dirty="0"/>
          </a:p>
        </p:txBody>
      </p:sp>
      <p:pic>
        <p:nvPicPr>
          <p:cNvPr id="17" name="Рисунок 16" descr="Зображення, що містить текст, знімок екрана, ряд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C5D60D1-5A74-5B9D-D3D4-2A243C8B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25" y="4579689"/>
            <a:ext cx="8266969" cy="1622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AACD98-E8C9-46AF-A910-5E6647B9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7" y="2531557"/>
            <a:ext cx="7030431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4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D57126-0260-3247-2DBD-C2997CE08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6192D-5A24-7C9E-3685-0A55C843BBCC}"/>
              </a:ext>
            </a:extLst>
          </p:cNvPr>
          <p:cNvSpPr txBox="1"/>
          <p:nvPr/>
        </p:nvSpPr>
        <p:spPr>
          <a:xfrm>
            <a:off x="238539" y="296087"/>
            <a:ext cx="11224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Після заповнення всієї матриці знаходиться сума оцінок по рядках і стовпчиках. Вагу кожного показника розраховують за формулою </a:t>
            </a:r>
            <a:endParaRPr lang="uk-UA" noProof="0" dirty="0"/>
          </a:p>
        </p:txBody>
      </p:sp>
      <p:pic>
        <p:nvPicPr>
          <p:cNvPr id="7" name="Рисунок 6" descr="Зображення, що містить текст, Шрифт, ряд, знімок екра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45E4BF6-61A2-D392-7A9D-500839FD0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70" y="1172552"/>
            <a:ext cx="6586100" cy="1757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47EE8-E19A-0453-6F38-B0AF93AA712A}"/>
              </a:ext>
            </a:extLst>
          </p:cNvPr>
          <p:cNvSpPr txBox="1"/>
          <p:nvPr/>
        </p:nvSpPr>
        <p:spPr>
          <a:xfrm>
            <a:off x="238539" y="2693649"/>
            <a:ext cx="11767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Інтегральний показник оцінки інвестиційної привабливості креативної галузі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прийнятті інвестиційних рішень розраховують як суму добутків рангового значення кожного синтезованого показника, помноженого на його значимість (у відсотках) </a:t>
            </a:r>
            <a:endParaRPr lang="uk-UA" dirty="0"/>
          </a:p>
        </p:txBody>
      </p:sp>
      <p:pic>
        <p:nvPicPr>
          <p:cNvPr id="11" name="Рисунок 10" descr="Зображення, що містить текст, знімок екрана, Шрифт, ряд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93B341D-848A-602A-E597-23D619A1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34" y="3783424"/>
            <a:ext cx="9497732" cy="1606381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7BCD815-70F7-21E4-01A6-9FD5A95504DA}"/>
              </a:ext>
            </a:extLst>
          </p:cNvPr>
          <p:cNvSpPr/>
          <p:nvPr/>
        </p:nvSpPr>
        <p:spPr>
          <a:xfrm>
            <a:off x="10402957" y="3616979"/>
            <a:ext cx="441909" cy="451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282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6847A9-2FF6-9AA5-864B-2072ED44B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Шрифт, ряд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042593B-1CDA-AE47-6884-DA2F06FE0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992"/>
            <a:ext cx="11374443" cy="2756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25597-4761-89EE-EEBE-3BE1AFAF9FC3}"/>
              </a:ext>
            </a:extLst>
          </p:cNvPr>
          <p:cNvSpPr txBox="1"/>
          <p:nvPr/>
        </p:nvSpPr>
        <p:spPr>
          <a:xfrm>
            <a:off x="439176" y="3291591"/>
            <a:ext cx="111737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Всі галузі креативної економіки за рівнем інвестиційної привабливості можна згрупувати в кілька груп, зокрема: </a:t>
            </a:r>
          </a:p>
          <a:p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перша група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галузі пріоритетної інвестиційної привабливості – ефективність в галузі на 35–40% вища, ніж по регіону в цілому; 147 </a:t>
            </a:r>
          </a:p>
          <a:p>
            <a:endParaRPr lang="uk-UA" sz="1800" b="0" i="0" u="none" strike="noStrike" baseline="0" noProof="0" dirty="0">
              <a:latin typeface="Times New Roman" panose="02020603050405020304" pitchFamily="18" charset="0"/>
            </a:endParaRPr>
          </a:p>
          <a:p>
            <a:r>
              <a:rPr lang="uk-UA" sz="1800" b="0" i="1" u="none" strike="noStrike" baseline="0" noProof="0" dirty="0">
                <a:latin typeface="Times New Roman" panose="02020603050405020304" pitchFamily="18" charset="0"/>
              </a:rPr>
              <a:t>– друга група </a:t>
            </a:r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– галузі досить високої інвестиційної привабливості – ефективність на 15–20% вища, ніж по регіону в цілому; </a:t>
            </a:r>
          </a:p>
          <a:p>
            <a:r>
              <a:rPr lang="uk-UA" sz="1800" b="0" i="1" u="none" strike="noStrike" baseline="0" noProof="0" dirty="0">
                <a:latin typeface="Times New Roman" panose="02020603050405020304" pitchFamily="18" charset="0"/>
              </a:rPr>
              <a:t>– третя група </a:t>
            </a:r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– галузі середньої інвестиційної привабливості – ефективність на рівні показника по регіону; </a:t>
            </a:r>
          </a:p>
          <a:p>
            <a:r>
              <a:rPr lang="uk-UA" sz="1800" b="0" i="1" u="none" strike="noStrike" baseline="0" noProof="0" dirty="0">
                <a:latin typeface="Times New Roman" panose="02020603050405020304" pitchFamily="18" charset="0"/>
              </a:rPr>
              <a:t>– четверта група </a:t>
            </a:r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– галузі низької інвестиційної привабливості – ефективність на 20–30% нижча, ніж по регіону в цілому.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33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4BCA710B-E2E6-4220-AA2E-E26FD2BCE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2"/>
            <a:ext cx="11817327" cy="48147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ОСНОВИ ФОРМУВАННЯ ТА РОЗВИТКУ КРЕАТИВНОЇ ЕКОНОМІКИ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B386D6-4073-CEB7-3486-7CB716E97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CAC71-CBFE-7CF4-E8F9-0D98C184E879}"/>
              </a:ext>
            </a:extLst>
          </p:cNvPr>
          <p:cNvSpPr txBox="1"/>
          <p:nvPr/>
        </p:nvSpPr>
        <p:spPr>
          <a:xfrm>
            <a:off x="176010" y="702366"/>
            <a:ext cx="116885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Креативність у людини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проявляється через здатність до творчості, що </a:t>
            </a:r>
            <a:r>
              <a:rPr lang="uk-UA" sz="1800" b="0" i="0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трасформується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способи мислення, почуття, окремі види діяльності та результати праці. </a:t>
            </a:r>
          </a:p>
          <a:p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Основними ознаками творчості людини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можна вважати такі [47]: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незалежність – особистісні стандарти важливіші за стандарти групи, </a:t>
            </a:r>
            <a:r>
              <a:rPr lang="uk-UA" sz="1800" b="0" i="0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неконформність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оцінок і суджень;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відкритість розуму – готовність повірити своїм і чужим фантазіям, сприйняття нового і незвичного;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високу толерантність до невизначених і нерозв’язаних ситуацій, конструктивну активність в цих ситуаціях;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розвинуте естетичне відчуття, прагнення до краси. </a:t>
            </a:r>
            <a:endParaRPr lang="uk-UA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95932-7BCB-F281-B9E9-358CF1CC642A}"/>
              </a:ext>
            </a:extLst>
          </p:cNvPr>
          <p:cNvSpPr txBox="1"/>
          <p:nvPr/>
        </p:nvSpPr>
        <p:spPr>
          <a:xfrm>
            <a:off x="176010" y="2693649"/>
            <a:ext cx="11406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суспільному рівні креативність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вияв та розвиток нових напрямів у мистецтві, культурі, наукових відкриттях і соціальних програмах. При оцінюванні креативності також до уваги беруть кількість сформульованих ідей і ступінь їх рідкісності порівняно з іншими дослідженнями.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2A2E4-2B04-414A-CB53-36838B5AFED2}"/>
              </a:ext>
            </a:extLst>
          </p:cNvPr>
          <p:cNvSpPr txBox="1"/>
          <p:nvPr/>
        </p:nvSpPr>
        <p:spPr>
          <a:xfrm>
            <a:off x="327453" y="3616979"/>
            <a:ext cx="116658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Різні підходи до цього поняття формують такі основні типи креативності (творчості) [15]: </a:t>
            </a:r>
          </a:p>
          <a:p>
            <a:r>
              <a:rPr lang="uk-UA" sz="22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uk-UA" sz="22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комбінаторну </a:t>
            </a:r>
            <a:r>
              <a:rPr lang="uk-UA" sz="22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народження нової ідеї шляхом комбінування (асоціювання) відомих ідей; </a:t>
            </a:r>
          </a:p>
          <a:p>
            <a:r>
              <a:rPr lang="uk-UA" sz="22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uk-UA" sz="22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дослідницьку </a:t>
            </a:r>
            <a:r>
              <a:rPr lang="uk-UA" sz="22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знаходження «білих плям», вирішення </a:t>
            </a:r>
            <a:r>
              <a:rPr lang="uk-UA" sz="2200" b="0" i="0" u="none" strike="noStrike" baseline="0" noProof="0" dirty="0">
                <a:latin typeface="Times New Roman" panose="02020603050405020304" pitchFamily="18" charset="0"/>
              </a:rPr>
              <a:t>проблемних ситуації, а також вироблення гіпотез, проведення експериментальної діяльності або творчої, що має ознаки дослідницької; </a:t>
            </a:r>
          </a:p>
          <a:p>
            <a:r>
              <a:rPr lang="uk-UA" sz="2200" b="0" i="0" u="none" strike="noStrike" baseline="0" noProof="0" dirty="0">
                <a:latin typeface="Times New Roman" panose="02020603050405020304" pitchFamily="18" charset="0"/>
              </a:rPr>
              <a:t>3) </a:t>
            </a:r>
            <a:r>
              <a:rPr lang="uk-UA" sz="2200" b="0" i="1" u="none" strike="noStrike" baseline="0" noProof="0" dirty="0">
                <a:latin typeface="Times New Roman" panose="02020603050405020304" pitchFamily="18" charset="0"/>
              </a:rPr>
              <a:t>трансформаційну </a:t>
            </a:r>
            <a:r>
              <a:rPr lang="uk-UA" sz="2200" b="0" i="0" u="none" strike="noStrike" baseline="0" noProof="0" dirty="0">
                <a:latin typeface="Times New Roman" panose="02020603050405020304" pitchFamily="18" charset="0"/>
              </a:rPr>
              <a:t>– генерування яскравих ідей: це наукові відкриття на рівні парадигм, «нові напрями в мистецтві» тощо. Це творчість </a:t>
            </a:r>
            <a:r>
              <a:rPr lang="uk-UA" sz="2200" b="0" i="0" u="none" strike="noStrike" baseline="0" dirty="0">
                <a:latin typeface="Times New Roman" panose="02020603050405020304" pitchFamily="18" charset="0"/>
              </a:rPr>
              <a:t>у повному розумінні цього слова.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854211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1A343B40-67C8-FBB9-4A77-17208C653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2"/>
            <a:ext cx="11817327" cy="42846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МАРКЕТИНГ І КОМУНІКАЦІЇ В ПРОЕКТАХ КРЕАТИВНОЇ ЕКОНОМІКИ</a:t>
            </a:r>
            <a:endParaRPr lang="uk-UA" sz="24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D25509-57EE-654B-245C-5519DB251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C0201-7645-0090-597C-5A6723BFC876}"/>
              </a:ext>
            </a:extLst>
          </p:cNvPr>
          <p:cNvSpPr txBox="1"/>
          <p:nvPr/>
        </p:nvSpPr>
        <p:spPr>
          <a:xfrm>
            <a:off x="176010" y="96359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 інноваційних продуктів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сукупність інструментів і заходів для ознайомлення цільової аудиторії з ідеєю продукту чи послуги, просування цієї ідеї та безпосередньо товару чи послуги на ринок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34C75-8D8C-6F58-4CBC-D89249548B2D}"/>
              </a:ext>
            </a:extLst>
          </p:cNvPr>
          <p:cNvSpPr txBox="1"/>
          <p:nvPr/>
        </p:nvSpPr>
        <p:spPr>
          <a:xfrm>
            <a:off x="5776249" y="212204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Основним завданням маркетингу продукту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є донесення сутності ідеї до якомога більшої чисельності людей та формування у них позитивних вражень. </a:t>
            </a:r>
            <a:endParaRPr lang="uk-UA" noProof="0" dirty="0"/>
          </a:p>
        </p:txBody>
      </p:sp>
      <p:pic>
        <p:nvPicPr>
          <p:cNvPr id="9" name="Рисунок 8" descr="Зображення, що містить знімок екрана, текст, ряд, Шриф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113D99A-15E8-03B8-A995-766B8C14E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8" y="3261087"/>
            <a:ext cx="10927049" cy="26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3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D2C2CD-5DFA-F64E-F6DD-FE08FB758CC4}"/>
              </a:ext>
            </a:extLst>
          </p:cNvPr>
          <p:cNvSpPr txBox="1"/>
          <p:nvPr/>
        </p:nvSpPr>
        <p:spPr>
          <a:xfrm>
            <a:off x="177800" y="201643"/>
            <a:ext cx="11836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ід час оцінювання цільової аудиторії можна використовувати 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 «5W»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, що включає такі складові: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uk-UA" sz="1800" b="1" i="1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Why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чому клієнти обов’язково мають скористатися продукцією або послугою інноваційного проєкту, яка їх головна мотивація;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uk-UA" sz="1800" b="1" i="1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Who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хто є потенційними клієнтами про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uk-UA" sz="1800" b="0" i="0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кту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3) </a:t>
            </a:r>
            <a:r>
              <a:rPr lang="uk-UA" sz="1800" b="1" i="1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When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в який момент клієнти роблять покупки, чи має попит на продукцію або послуги сезонний характер;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lang="uk-UA" sz="1800" b="1" i="1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What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яка продукція або послуги будуть мати особливу популярність серед клієнтів, на чому варто сконцентрувати виробничі потужності компанії;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5) </a:t>
            </a:r>
            <a:r>
              <a:rPr lang="uk-UA" sz="1800" b="1" i="1" u="none" strike="noStrike" baseline="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Where</a:t>
            </a:r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в якому місці клієнти мають найбільше шансів побачити продукцію інноваційного проєкту, де очікують зустріти фізичний / інтернет-магазин, фізичний / електронний офіс компанії. </a:t>
            </a:r>
            <a:endParaRPr lang="uk-UA" noProof="0" dirty="0"/>
          </a:p>
        </p:txBody>
      </p:sp>
      <p:pic>
        <p:nvPicPr>
          <p:cNvPr id="7" name="Рисунок 6" descr="Зображення, що містить текст, Шрифт, знімок екрана, схем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3CF4298-B25C-5FA5-CD5F-8DD39A223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950112"/>
            <a:ext cx="7848600" cy="3222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CEEDB-DD35-ABF2-F4EF-27272CD088A4}"/>
              </a:ext>
            </a:extLst>
          </p:cNvPr>
          <p:cNvSpPr txBox="1"/>
          <p:nvPr/>
        </p:nvSpPr>
        <p:spPr>
          <a:xfrm>
            <a:off x="850900" y="3429000"/>
            <a:ext cx="2806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Дифузна модель Е. Роджерса для сприйняття ідеї інноваційного продукту (стартапу) в суспільстві 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68326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390F5E-C5B9-5142-1F14-36AD69ECD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ряд, текст, схема, Графі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4AFF05E-01D1-260A-56DE-0F570BB58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7" y="296087"/>
            <a:ext cx="4534534" cy="2459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89ECC-BA54-9987-13DC-6DEF94FAE7DE}"/>
              </a:ext>
            </a:extLst>
          </p:cNvPr>
          <p:cNvSpPr txBox="1"/>
          <p:nvPr/>
        </p:nvSpPr>
        <p:spPr>
          <a:xfrm>
            <a:off x="520700" y="2755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Дифузна модель Ф. Басса </a:t>
            </a:r>
            <a:endParaRPr lang="uk-UA" dirty="0"/>
          </a:p>
        </p:txBody>
      </p:sp>
      <p:pic>
        <p:nvPicPr>
          <p:cNvPr id="9" name="Рисунок 8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1E64493-8E74-D944-A0A8-8D442DC6D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15" y="296087"/>
            <a:ext cx="6914586" cy="56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0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DD4BD1-B11B-93FF-FECD-9F1511F0E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5B9C677-646A-4897-8DC3-AF8BB625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6" y="816787"/>
            <a:ext cx="9141887" cy="48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0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307EF3-5016-C095-792C-A70BF68BF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A9BEF-CF20-AB28-047B-D8F3BE08A3D5}"/>
              </a:ext>
            </a:extLst>
          </p:cNvPr>
          <p:cNvSpPr txBox="1"/>
          <p:nvPr/>
        </p:nvSpPr>
        <p:spPr>
          <a:xfrm>
            <a:off x="203200" y="124936"/>
            <a:ext cx="11887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SWOT-аналіз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інноваційного проєкту, як правило, проводять у наступній послідовності: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1) визначення цілей і завдань проєкту;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2) визначення сильних сторін майбутнього бізнесу, складання їх переліку </a:t>
            </a:r>
          </a:p>
          <a:p>
            <a:r>
              <a:rPr lang="uk-UA" noProof="0" dirty="0"/>
              <a:t>3) визначення недоліків і слабких сторін проєкту, які відволікають від поставлених завдань і цілей; </a:t>
            </a:r>
          </a:p>
          <a:p>
            <a:r>
              <a:rPr lang="uk-UA" noProof="0" dirty="0"/>
              <a:t>4) складання переліку сприятливих можливостей для розвитку бізнесу</a:t>
            </a:r>
          </a:p>
          <a:p>
            <a:r>
              <a:rPr lang="uk-UA" noProof="0" dirty="0"/>
              <a:t>5) складання переліку потенційних загроз і небезпек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ADFEE-D7A1-C622-779B-FA581C6AA33F}"/>
              </a:ext>
            </a:extLst>
          </p:cNvPr>
          <p:cNvSpPr txBox="1"/>
          <p:nvPr/>
        </p:nvSpPr>
        <p:spPr>
          <a:xfrm>
            <a:off x="203200" y="2346236"/>
            <a:ext cx="1169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Під процесом планування в сфері креативних індустрій розуміють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здатність розробляти та застосовувати нові й найкращі, у порівнянні з традиційними, планові рішення, при цьому втілюючи в них нові й оригінальні ідеї.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4534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B3B728-3E82-D207-38E0-96666CA259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C1D34F2-471A-1B7A-5E7B-3C41ABFB9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713"/>
            <a:ext cx="7829878" cy="64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9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1DBC60-CFD9-1E68-7F59-E9AE4A578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62CD0B0-8EEE-080B-1198-EA1A7B321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28" y="0"/>
            <a:ext cx="7838578" cy="4343400"/>
          </a:xfrm>
          <a:prstGeom prst="rect">
            <a:avLst/>
          </a:prstGeom>
        </p:spPr>
      </p:pic>
      <p:pic>
        <p:nvPicPr>
          <p:cNvPr id="7" name="Рисунок 6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E22EA30-7F9D-A154-9675-8298C69D7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254500"/>
            <a:ext cx="7581900" cy="1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2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E167D0-1473-C660-02DD-B673BA38A280}"/>
              </a:ext>
            </a:extLst>
          </p:cNvPr>
          <p:cNvSpPr txBox="1"/>
          <p:nvPr/>
        </p:nvSpPr>
        <p:spPr>
          <a:xfrm>
            <a:off x="342900" y="149136"/>
            <a:ext cx="1169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Стимулювання збуту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сукупність маркетингових дій, спрямованих на споживача з метою зацікавленості його в здійсненні купівлі продукту або придбання його й майбутньому чи систематично. </a:t>
            </a:r>
            <a:endParaRPr lang="uk-UA" dirty="0"/>
          </a:p>
        </p:txBody>
      </p:sp>
      <p:pic>
        <p:nvPicPr>
          <p:cNvPr id="7" name="Рисунок 6" descr="Зображення, що містить текст, знімок екрана, Шрифт, числ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2EA7EFA-DCE4-5345-AE82-E44FBA85F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792700"/>
            <a:ext cx="7783603" cy="57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6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DE6128-D750-4305-5642-B590239E13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FF151-8BB0-F23D-F50A-D6694AEE9B69}"/>
              </a:ext>
            </a:extLst>
          </p:cNvPr>
          <p:cNvSpPr txBox="1"/>
          <p:nvPr/>
        </p:nvSpPr>
        <p:spPr>
          <a:xfrm>
            <a:off x="284922" y="202241"/>
            <a:ext cx="11622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 економічної точки зору, креативність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можна розглядати як процес тісного взаємозв’язку інновацій, інтелекту та матеріальних ресурсів, в результаті чого створюється креативний продукт, що може виступати предметом економічних відносин.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CAF78-B31B-9651-E8C3-6D6A84797AC5}"/>
              </a:ext>
            </a:extLst>
          </p:cNvPr>
          <p:cNvSpPr txBox="1"/>
          <p:nvPr/>
        </p:nvSpPr>
        <p:spPr>
          <a:xfrm>
            <a:off x="165652" y="1026469"/>
            <a:ext cx="11622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Критеріями креативності продукту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можуть бути: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рівень новизни;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оригінальність;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практична цінність та економічність;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нестандартність у способах поєднання елементів, що використовувались раніше;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цінність для суспільства;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емоційна вираженість або виокремлення;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сучасність та рівень використання технологій. </a:t>
            </a:r>
            <a:endParaRPr lang="uk-UA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34CCD-F069-CC32-BEEC-1669CA919EAC}"/>
              </a:ext>
            </a:extLst>
          </p:cNvPr>
          <p:cNvSpPr txBox="1"/>
          <p:nvPr/>
        </p:nvSpPr>
        <p:spPr>
          <a:xfrm>
            <a:off x="165652" y="3523208"/>
            <a:ext cx="109794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Креативність в бізнес-середовищі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спрямована на: </a:t>
            </a:r>
          </a:p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 креативного товару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призначеного для продажу. Успіх такого товару, як і будь-якого іншого товару або послуги, заснований на задоволенні споживчих очікувань, емоційних, духовних, 10 </a:t>
            </a:r>
          </a:p>
          <a:p>
            <a:endParaRPr lang="uk-UA" sz="1800" b="0" i="0" u="none" strike="noStrike" baseline="0" noProof="0" dirty="0">
              <a:latin typeface="Times New Roman" panose="02020603050405020304" pitchFamily="18" charset="0"/>
            </a:endParaRPr>
          </a:p>
          <a:p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естетичних потреб, що залежать від точки зору і системи цінностей споживчої аудиторії; </a:t>
            </a:r>
          </a:p>
          <a:p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– </a:t>
            </a:r>
            <a:r>
              <a:rPr lang="uk-UA" sz="1800" b="0" i="1" u="none" strike="noStrike" baseline="0" noProof="0" dirty="0">
                <a:latin typeface="Times New Roman" panose="02020603050405020304" pitchFamily="18" charset="0"/>
              </a:rPr>
              <a:t>сприяння ефективних продажів</a:t>
            </a:r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, викликаючи, на деякий час, зміну стану свідомості у споживача товарів і послуг. Чим довше зберігається цей стан, тим сильніше у людини бажання зробити покупку; </a:t>
            </a:r>
          </a:p>
          <a:p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– </a:t>
            </a:r>
            <a:r>
              <a:rPr lang="uk-UA" sz="1800" b="0" i="1" u="none" strike="noStrike" baseline="0" noProof="0" dirty="0">
                <a:latin typeface="Times New Roman" panose="02020603050405020304" pitchFamily="18" charset="0"/>
              </a:rPr>
              <a:t>успішне просування компанії на ринку </a:t>
            </a:r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– креативність здатна виділити фірму серед конкурентів, повідомити споживача про унікальність товарної пропозиції і </a:t>
            </a:r>
            <a:r>
              <a:rPr lang="uk-UA" sz="1800" b="0" i="0" u="none" strike="noStrike" baseline="0" noProof="0" dirty="0" err="1">
                <a:latin typeface="Times New Roman" panose="02020603050405020304" pitchFamily="18" charset="0"/>
              </a:rPr>
              <a:t>методично</a:t>
            </a:r>
            <a:r>
              <a:rPr lang="uk-UA" sz="1800" b="0" i="0" u="none" strike="noStrike" baseline="0" noProof="0" dirty="0">
                <a:latin typeface="Times New Roman" panose="02020603050405020304" pitchFamily="18" charset="0"/>
              </a:rPr>
              <a:t> напрацьовувати капіталізацію бренду. 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5282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ABD9CE-993A-A69D-2A6B-90F01870C9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19140-5987-50F2-DDEE-3948C289235E}"/>
              </a:ext>
            </a:extLst>
          </p:cNvPr>
          <p:cNvSpPr txBox="1"/>
          <p:nvPr/>
        </p:nvSpPr>
        <p:spPr>
          <a:xfrm>
            <a:off x="0" y="200153"/>
            <a:ext cx="11887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Як складова ринкової економіки, </a:t>
            </a: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креативна індустрія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область творчого підприємництва, яка об’єднує організації та підприємства, де працює значна частина творчих працівників, результати праці яких, в значній мірі, залежать від постійного впровадження інновацій. </a:t>
            </a:r>
          </a:p>
          <a:p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Креативні індустрії охоплюють повний цикл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від появи ідеї (створення креативних замислів і проектів) і реалізації задуму до виробництва (створення придатних для комерційної реалізації продуктів), розподілу та перерозподілу товарів і послуг (циркуляція продуктів шляхом трансляцій, записів, кінопоказів тощо), заснованих на інтелектуальному капіталі.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E2723-01DF-E609-2033-B3DA7CD98119}"/>
              </a:ext>
            </a:extLst>
          </p:cNvPr>
          <p:cNvSpPr txBox="1"/>
          <p:nvPr/>
        </p:nvSpPr>
        <p:spPr>
          <a:xfrm>
            <a:off x="0" y="2278151"/>
            <a:ext cx="12046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більш вузькому розумінні, </a:t>
            </a: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креативна економіка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економіка насамперед галузей науки, мистецтва та культури. Вона заснована на високій концентрації креативної робочої сили, що є двигуном інновацій та розробником нових підходів, як у сфері науки і досліджень, так і в сферах підприємництва, мистецтва, культури або дизайну. Основним завданням креативної економіки є створення та реалізація «ексклюзивного творчого продукту».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ED8ED-414A-2079-2DC9-8ADBE66E8412}"/>
              </a:ext>
            </a:extLst>
          </p:cNvPr>
          <p:cNvSpPr txBox="1"/>
          <p:nvPr/>
        </p:nvSpPr>
        <p:spPr>
          <a:xfrm>
            <a:off x="125895" y="3554680"/>
            <a:ext cx="11794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Основними учасниками креативної економіки є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бізнесові структури (великі підприємства та корпорації творчих індустрій, малі та середні фірми креативних кластерів), заклади культури (театри, музеї, бібліотеки тощо) та посередницькі агенції, які виконують консультативні функції, аналіз і оцінювання можливого чи подальшого розвитку. 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F7203-0B7F-2D49-B6BF-B58FC64E6AE3}"/>
              </a:ext>
            </a:extLst>
          </p:cNvPr>
          <p:cNvSpPr txBox="1"/>
          <p:nvPr/>
        </p:nvSpPr>
        <p:spPr>
          <a:xfrm>
            <a:off x="62946" y="4587636"/>
            <a:ext cx="11920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Отже, креативна економіка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(КЕ)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еквівалентна вартості творчих продуктів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(ТП)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помноженої на кількість транзакцій </a:t>
            </a:r>
            <a:r>
              <a:rPr lang="uk-UA" sz="18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(Т)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тобто :                              </a:t>
            </a:r>
          </a:p>
          <a:p>
            <a:r>
              <a:rPr lang="uk-UA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  КЕ = ТП х Т</a:t>
            </a:r>
            <a:endParaRPr lang="uk-UA" sz="1800" b="0" i="0" u="none" strike="noStrike" baseline="0" noProof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1800" b="1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Творчість </a:t>
            </a:r>
            <a:r>
              <a:rPr lang="uk-UA" sz="18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сфері креативної економіки – це здатність породжувати щось нове. Є два різновиди творчості: творчість, пов’язана з реалізацією людини як індивідуума, і є особистою, а друга – та, що створює продукт. 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0178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07A850-C02E-2C23-2C58-17AEE7F81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12F91-2B4C-9099-005C-1F0F58D203FF}"/>
              </a:ext>
            </a:extLst>
          </p:cNvPr>
          <p:cNvSpPr txBox="1"/>
          <p:nvPr/>
        </p:nvSpPr>
        <p:spPr>
          <a:xfrm>
            <a:off x="106018" y="149232"/>
            <a:ext cx="11913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Інтелектуальна власність 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результат інтелектуальної, творчої діяльності однієї людини (автора, виконавця, винахідника та ін.) або кількох осіб. Інтелектуальна власність має ті ж визначальні характеристики, що й фізична власність – вона комусь належить. </a:t>
            </a:r>
            <a:endParaRPr lang="uk-U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841CD-E9C1-C3E7-1157-F88661B043B8}"/>
              </a:ext>
            </a:extLst>
          </p:cNvPr>
          <p:cNvSpPr txBox="1"/>
          <p:nvPr/>
        </p:nvSpPr>
        <p:spPr>
          <a:xfrm>
            <a:off x="172278" y="1189931"/>
            <a:ext cx="1208598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Право інтелектуальної власності </a:t>
            </a:r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у найширшому розумінні означає закріплені законом права на результат інтелектуальної діяльності в промисловій, науковій, художній, виробничій та інших галузях. У більш вузькому – характеризується через визначення об’єктів інтелектуальної власності: </a:t>
            </a:r>
          </a:p>
          <a:p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20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авторські права </a:t>
            </a:r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(літературні, художні, аудіо-, відео- твори, комп’ютерні програми, бази даних, карти, фотографічні твори); </a:t>
            </a:r>
          </a:p>
          <a:p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20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суміжне право </a:t>
            </a:r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(виконання твору, фонограма, відеограма, передача організації мовлення); </a:t>
            </a:r>
          </a:p>
          <a:p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20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право промислової власності </a:t>
            </a:r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(винаходи, корисні моделі, промислові зразки, раціоналізаторські пропозиції, товарні знаки); </a:t>
            </a:r>
          </a:p>
          <a:p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2000" b="0" i="1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особливі об’єкти інтелектуальної власності</a:t>
            </a:r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: наукове відкриття, сорт рослин, порода тварин, комерційна таємниця, фольклор і традиційні знання, фірмові та комерційні найменування; географічні зазначення; топографії інтегральних мікросхем та ін. </a:t>
            </a:r>
            <a:endParaRPr lang="uk-UA" sz="2000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93226-2507-3C11-0251-4D6E0C7434D0}"/>
              </a:ext>
            </a:extLst>
          </p:cNvPr>
          <p:cNvSpPr txBox="1"/>
          <p:nvPr/>
        </p:nvSpPr>
        <p:spPr>
          <a:xfrm>
            <a:off x="53009" y="4550437"/>
            <a:ext cx="120329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0" i="0" u="none" strike="noStrike" baseline="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Між патентами та авторським правом є фундаментальні відмінності. Так, авторське право виникає автоматично, а перш ніж буде схвалений відповідний патент, необхідно пройти обов’язкові перевірки. Винахід має бути новим, не очевидним і промислово придатним. Жодна з цих перевірок не застосовується до авторського права. Будучи зареєстрований, патент дає більший захист, ніж авторське право. </a:t>
            </a:r>
            <a:endParaRPr lang="uk-UA" sz="2000" noProof="0" dirty="0"/>
          </a:p>
        </p:txBody>
      </p:sp>
    </p:spTree>
    <p:extLst>
      <p:ext uri="{BB962C8B-B14F-4D97-AF65-F5344CB8AC3E}">
        <p14:creationId xmlns:p14="http://schemas.microsoft.com/office/powerpoint/2010/main" val="214614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977C74-B551-111D-A748-8A0EA15E0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A44C4-21F9-2FE4-CBC9-992E32EECBF7}"/>
              </a:ext>
            </a:extLst>
          </p:cNvPr>
          <p:cNvSpPr txBox="1"/>
          <p:nvPr/>
        </p:nvSpPr>
        <p:spPr>
          <a:xfrm>
            <a:off x="72887" y="221819"/>
            <a:ext cx="120462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Третя складова формування і розвитку креативної економіки – </a:t>
            </a:r>
            <a:r>
              <a:rPr lang="uk-UA" sz="25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менеджмент. </a:t>
            </a:r>
            <a:r>
              <a:rPr lang="uk-UA" sz="2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Однією з ключових завдань менеджменту підприємств творчих (креативних) індустрій є забезпечення дотримання авторських прав на продукцію (ліцензування, патенти, копірайт та ін.). Крім того, основною функцією менеджменту креативної економіки, на відміну від традиційної, є стимулювання розвитку інтелектуального капіталу компанії, її здатність виробляти творчі, інноваційні ідеї, управління людськими ресурсами, створення творчої атмосфери, умов і процедур роботи, що сприяють розкриттю творчого потенціалу компанії. </a:t>
            </a:r>
            <a:endParaRPr lang="uk-UA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CA78E-1E5C-C792-E5D9-7C757FF215DF}"/>
              </a:ext>
            </a:extLst>
          </p:cNvPr>
          <p:cNvSpPr txBox="1"/>
          <p:nvPr/>
        </p:nvSpPr>
        <p:spPr>
          <a:xfrm>
            <a:off x="149087" y="3466082"/>
            <a:ext cx="118938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Четверта складова формування та розвитку креативної економіки – </a:t>
            </a:r>
            <a:r>
              <a:rPr lang="uk-UA" sz="25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капітал </a:t>
            </a:r>
            <a:r>
              <a:rPr lang="uk-UA" sz="2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 його поєднання з іншими складовими. В економічній науці капітал – це чинник виробництва у вигляді вартості, здатної приносити прибуток або збиток. В креативній економіці чинником, носієм і фундаментом капіталу </a:t>
            </a:r>
            <a:r>
              <a:rPr lang="uk-UA" sz="25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є люди, або креативний клас. 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241820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47E29E36-9DF4-BBC8-8673-FDD4F5394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92"/>
            <a:ext cx="11817327" cy="48147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КРЕАТИВНІ ІНДУСТРІЇ ТА ЇХ РОЗВИТОК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594EBA-A149-2688-057F-4E5A8C40AA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Проф. Пістунов 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6369A-BBE2-E458-F7AD-C50A9C266BA7}"/>
              </a:ext>
            </a:extLst>
          </p:cNvPr>
          <p:cNvSpPr txBox="1"/>
          <p:nvPr/>
        </p:nvSpPr>
        <p:spPr>
          <a:xfrm>
            <a:off x="120873" y="526462"/>
            <a:ext cx="11817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Креативні індустрії вважаються попередниками нових, динамічних форм економічної діяльності. На відміну від традиційних секторів економіки, креативні індустрії характеризуються низькою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капіталоємністю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що, в поєднанні з неоднорідністю ринку, створює низькі бар’єри для входу на ринок товарів і послуг та стимулює стартапи. </a:t>
            </a:r>
            <a:endParaRPr lang="uk-UA" dirty="0"/>
          </a:p>
        </p:txBody>
      </p:sp>
      <p:pic>
        <p:nvPicPr>
          <p:cNvPr id="7" name="Рисунок 6" descr="Зображення, що містить текст, знімок екрана, Шрифт, ряд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100876F-9C57-B3F0-37AF-BB3C632BD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792"/>
            <a:ext cx="11882806" cy="1843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145F82-D4CB-E3B6-E0CA-66F37793CC17}"/>
              </a:ext>
            </a:extLst>
          </p:cNvPr>
          <p:cNvSpPr txBox="1"/>
          <p:nvPr/>
        </p:nvSpPr>
        <p:spPr>
          <a:xfrm>
            <a:off x="110530" y="3293312"/>
            <a:ext cx="119933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Українська модель класифікації креативних індустрій.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Україні на законодавчому рівні в поняття «креативні індустрії» було визначено в 2018 р., що дозволило чітко ідентифікувати ті види діяльності, які створюють творчі послуги та продукти, що потребують належних форм державної підтримки для забезпечення їх органічного розвитку. До таких, зокрема, належать: народні художні промисли; візуальне мистецтво (живопис, графіка, скульптура, фотографія тощо); сценічне мистецтво (жива музика, театр, танець, опера, цирк, ляльковий театр тощо); література, видавнича діяльність та друковані засоби масової інформації;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аудіальне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мистецтво; аудіовізуальне мистецтво (кіно, телебачення, відео, анімація, мультиплікація тощо); дизайн; мода; нові медіа та інформаційно-комунікаційні технології (програмне забезпечення, відеоігри, цифрові технології в мистецтві – </a:t>
            </a:r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друк, віртуальна, доповнена, змішана реальність тощо); архітектура й урбаністика; реклама, маркетинг, зв’язки з громадськістю та інші креативні послуги; бібліотеки, архіви та музеї.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3280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13098</TotalTime>
  <Words>4593</Words>
  <Application>Microsoft Office PowerPoint</Application>
  <PresentationFormat>Широкий екран</PresentationFormat>
  <Paragraphs>257</Paragraphs>
  <Slides>47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47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Пістунов Ігор Миколайович</dc:creator>
  <cp:lastModifiedBy>Author</cp:lastModifiedBy>
  <cp:revision>34</cp:revision>
  <dcterms:created xsi:type="dcterms:W3CDTF">2025-11-24T12:21:24Z</dcterms:created>
  <dcterms:modified xsi:type="dcterms:W3CDTF">2026-05-18T11:19:06Z</dcterms:modified>
</cp:coreProperties>
</file>