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96" r:id="rId2"/>
    <p:sldId id="256" r:id="rId3"/>
    <p:sldId id="343" r:id="rId4"/>
    <p:sldId id="344" r:id="rId5"/>
    <p:sldId id="345" r:id="rId6"/>
    <p:sldId id="346" r:id="rId7"/>
    <p:sldId id="347" r:id="rId8"/>
    <p:sldId id="348" r:id="rId9"/>
    <p:sldId id="349" r:id="rId10"/>
    <p:sldId id="350" r:id="rId11"/>
    <p:sldId id="298" r:id="rId12"/>
    <p:sldId id="299" r:id="rId13"/>
    <p:sldId id="300" r:id="rId14"/>
    <p:sldId id="301" r:id="rId15"/>
    <p:sldId id="302" r:id="rId16"/>
    <p:sldId id="305" r:id="rId17"/>
    <p:sldId id="303" r:id="rId18"/>
    <p:sldId id="304" r:id="rId19"/>
    <p:sldId id="306" r:id="rId20"/>
    <p:sldId id="307" r:id="rId21"/>
    <p:sldId id="352" r:id="rId22"/>
    <p:sldId id="353" r:id="rId23"/>
    <p:sldId id="354" r:id="rId24"/>
    <p:sldId id="355" r:id="rId25"/>
    <p:sldId id="356" r:id="rId26"/>
    <p:sldId id="309" r:id="rId27"/>
    <p:sldId id="308" r:id="rId28"/>
    <p:sldId id="310" r:id="rId29"/>
    <p:sldId id="311" r:id="rId30"/>
    <p:sldId id="312" r:id="rId31"/>
    <p:sldId id="313" r:id="rId32"/>
    <p:sldId id="314" r:id="rId33"/>
    <p:sldId id="315" r:id="rId34"/>
  </p:sldIdLst>
  <p:sldSz cx="9144000" cy="6858000" type="screen4x3"/>
  <p:notesSz cx="6858000" cy="9144000"/>
  <p:defaultTextStyle>
    <a:defPPr>
      <a:defRPr lang="ru-RU"/>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a:srgbClr val="0066FF"/>
    <a:srgbClr val="FF9900"/>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Помір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084" autoAdjust="0"/>
    <p:restoredTop sz="94660"/>
  </p:normalViewPr>
  <p:slideViewPr>
    <p:cSldViewPr>
      <p:cViewPr varScale="1">
        <p:scale>
          <a:sx n="105" d="100"/>
          <a:sy n="105" d="100"/>
        </p:scale>
        <p:origin x="2112"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3B129B45-975C-4B89-8E6B-57E60438D423}"/>
              </a:ext>
            </a:extLst>
          </p:cNvPr>
          <p:cNvSpPr>
            <a:spLocks noGrp="1" noChangeArrowheads="1"/>
          </p:cNvSpPr>
          <p:nvPr>
            <p:ph type="hdr" sz="quarter"/>
          </p:nvPr>
        </p:nvSpPr>
        <p:spPr bwMode="auto">
          <a:xfrm>
            <a:off x="0" y="0"/>
            <a:ext cx="29718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ru-RU" altLang="uk-UA"/>
          </a:p>
        </p:txBody>
      </p:sp>
      <p:sp>
        <p:nvSpPr>
          <p:cNvPr id="35843" name="Rectangle 3">
            <a:extLst>
              <a:ext uri="{FF2B5EF4-FFF2-40B4-BE49-F238E27FC236}">
                <a16:creationId xmlns:a16="http://schemas.microsoft.com/office/drawing/2014/main" id="{1C4FD571-0304-48C2-8474-7132890AEB52}"/>
              </a:ext>
            </a:extLst>
          </p:cNvPr>
          <p:cNvSpPr>
            <a:spLocks noGrp="1" noChangeArrowheads="1"/>
          </p:cNvSpPr>
          <p:nvPr>
            <p:ph type="dt" idx="1"/>
          </p:nvPr>
        </p:nvSpPr>
        <p:spPr bwMode="auto">
          <a:xfrm>
            <a:off x="3884613" y="0"/>
            <a:ext cx="29718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ru-RU" altLang="uk-UA"/>
          </a:p>
        </p:txBody>
      </p:sp>
      <p:sp>
        <p:nvSpPr>
          <p:cNvPr id="2052" name="Rectangle 4">
            <a:extLst>
              <a:ext uri="{FF2B5EF4-FFF2-40B4-BE49-F238E27FC236}">
                <a16:creationId xmlns:a16="http://schemas.microsoft.com/office/drawing/2014/main" id="{D7D41FC7-B976-41FE-BECB-7E1C26D9CEE8}"/>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5845" name="Rectangle 5">
            <a:extLst>
              <a:ext uri="{FF2B5EF4-FFF2-40B4-BE49-F238E27FC236}">
                <a16:creationId xmlns:a16="http://schemas.microsoft.com/office/drawing/2014/main" id="{7F7C37C8-1176-4E9F-B93E-C3FA4B7C1CF9}"/>
              </a:ext>
            </a:extLst>
          </p:cNvPr>
          <p:cNvSpPr>
            <a:spLocks noGrp="1" noChangeArrowheads="1"/>
          </p:cNvSpPr>
          <p:nvPr>
            <p:ph type="body" sz="quarter" idx="3"/>
          </p:nvPr>
        </p:nvSpPr>
        <p:spPr bwMode="auto">
          <a:xfrm>
            <a:off x="685800" y="4343400"/>
            <a:ext cx="5486400" cy="4114800"/>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ru-RU" altLang="uk-UA" noProof="0"/>
              <a:t>Образец текста</a:t>
            </a:r>
          </a:p>
          <a:p>
            <a:pPr lvl="1"/>
            <a:r>
              <a:rPr lang="ru-RU" altLang="uk-UA" noProof="0"/>
              <a:t>Второй уровень</a:t>
            </a:r>
          </a:p>
          <a:p>
            <a:pPr lvl="2"/>
            <a:r>
              <a:rPr lang="ru-RU" altLang="uk-UA" noProof="0"/>
              <a:t>Третий уровень</a:t>
            </a:r>
          </a:p>
          <a:p>
            <a:pPr lvl="3"/>
            <a:r>
              <a:rPr lang="ru-RU" altLang="uk-UA" noProof="0"/>
              <a:t>Четвертый уровень</a:t>
            </a:r>
          </a:p>
          <a:p>
            <a:pPr lvl="4"/>
            <a:r>
              <a:rPr lang="ru-RU" altLang="uk-UA" noProof="0"/>
              <a:t>Пятый уровень</a:t>
            </a:r>
          </a:p>
        </p:txBody>
      </p:sp>
      <p:sp>
        <p:nvSpPr>
          <p:cNvPr id="35846" name="Rectangle 6">
            <a:extLst>
              <a:ext uri="{FF2B5EF4-FFF2-40B4-BE49-F238E27FC236}">
                <a16:creationId xmlns:a16="http://schemas.microsoft.com/office/drawing/2014/main" id="{F120DCB1-678C-45D4-A9AA-E642CAE7BB74}"/>
              </a:ext>
            </a:extLst>
          </p:cNvPr>
          <p:cNvSpPr>
            <a:spLocks noGrp="1" noChangeArrowheads="1"/>
          </p:cNvSpPr>
          <p:nvPr>
            <p:ph type="ftr" sz="quarter" idx="4"/>
          </p:nvPr>
        </p:nvSpPr>
        <p:spPr bwMode="auto">
          <a:xfrm>
            <a:off x="0" y="8685213"/>
            <a:ext cx="2971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ru-RU" altLang="uk-UA"/>
          </a:p>
        </p:txBody>
      </p:sp>
      <p:sp>
        <p:nvSpPr>
          <p:cNvPr id="35847" name="Rectangle 7">
            <a:extLst>
              <a:ext uri="{FF2B5EF4-FFF2-40B4-BE49-F238E27FC236}">
                <a16:creationId xmlns:a16="http://schemas.microsoft.com/office/drawing/2014/main" id="{0A014399-BDCA-43A4-92CC-127B7F7883AC}"/>
              </a:ext>
            </a:extLst>
          </p:cNvPr>
          <p:cNvSpPr>
            <a:spLocks noGrp="1" noChangeArrowheads="1"/>
          </p:cNvSpPr>
          <p:nvPr>
            <p:ph type="sldNum" sz="quarter" idx="5"/>
          </p:nvPr>
        </p:nvSpPr>
        <p:spPr bwMode="auto">
          <a:xfrm>
            <a:off x="3884613" y="8685213"/>
            <a:ext cx="2971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D083879E-E780-42A0-AAD1-4D0C1EBF8E33}" type="slidenum">
              <a:rPr lang="ru-RU" altLang="uk-UA"/>
              <a:pPr>
                <a:defRPr/>
              </a:pPr>
              <a:t>‹№›</a:t>
            </a:fld>
            <a:endParaRPr lang="ru-RU" altLang="uk-UA"/>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a:extLst>
              <a:ext uri="{FF2B5EF4-FFF2-40B4-BE49-F238E27FC236}">
                <a16:creationId xmlns:a16="http://schemas.microsoft.com/office/drawing/2014/main" id="{A5E8A11F-FA77-4FCC-A903-AB59BCA7B1F2}"/>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3F507B82-5BCF-448B-820E-34663EC177FC}" type="slidenum">
              <a:rPr lang="ru-RU" altLang="uk-UA"/>
              <a:pPr>
                <a:spcBef>
                  <a:spcPct val="0"/>
                </a:spcBef>
              </a:pPr>
              <a:t>2</a:t>
            </a:fld>
            <a:endParaRPr lang="ru-RU" altLang="uk-UA"/>
          </a:p>
        </p:txBody>
      </p:sp>
      <p:sp>
        <p:nvSpPr>
          <p:cNvPr id="4099" name="Rectangle 2">
            <a:extLst>
              <a:ext uri="{FF2B5EF4-FFF2-40B4-BE49-F238E27FC236}">
                <a16:creationId xmlns:a16="http://schemas.microsoft.com/office/drawing/2014/main" id="{2797EDA9-DA99-43D2-888F-21B340752ED2}"/>
              </a:ext>
            </a:extLst>
          </p:cNvPr>
          <p:cNvSpPr>
            <a:spLocks noGrp="1" noRot="1" noChangeAspect="1" noChangeArrowheads="1" noTextEdit="1"/>
          </p:cNvSpPr>
          <p:nvPr>
            <p:ph type="sldImg"/>
          </p:nvPr>
        </p:nvSpPr>
        <p:spPr>
          <a:ln/>
        </p:spPr>
      </p:sp>
      <p:sp>
        <p:nvSpPr>
          <p:cNvPr id="4100" name="Rectangle 3">
            <a:extLst>
              <a:ext uri="{FF2B5EF4-FFF2-40B4-BE49-F238E27FC236}">
                <a16:creationId xmlns:a16="http://schemas.microsoft.com/office/drawing/2014/main" id="{D2F73FCC-37EF-451C-A39A-90AFBFD0B837}"/>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uk-UA" altLang="uk-UA">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endParaRPr lang="uk-UA"/>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a:t>Образец подзаголовка</a:t>
            </a:r>
            <a:endParaRPr lang="uk-UA"/>
          </a:p>
        </p:txBody>
      </p:sp>
      <p:sp>
        <p:nvSpPr>
          <p:cNvPr id="4" name="Rectangle 4">
            <a:extLst>
              <a:ext uri="{FF2B5EF4-FFF2-40B4-BE49-F238E27FC236}">
                <a16:creationId xmlns:a16="http://schemas.microsoft.com/office/drawing/2014/main" id="{2B844286-0A94-40E6-9604-5950229DBA5F}"/>
              </a:ext>
            </a:extLst>
          </p:cNvPr>
          <p:cNvSpPr>
            <a:spLocks noGrp="1" noChangeArrowheads="1"/>
          </p:cNvSpPr>
          <p:nvPr>
            <p:ph type="dt" sz="half" idx="10"/>
          </p:nvPr>
        </p:nvSpPr>
        <p:spPr>
          <a:ln/>
        </p:spPr>
        <p:txBody>
          <a:bodyPr/>
          <a:lstStyle>
            <a:lvl1pPr>
              <a:defRPr/>
            </a:lvl1pPr>
          </a:lstStyle>
          <a:p>
            <a:pPr>
              <a:defRPr/>
            </a:pPr>
            <a:endParaRPr lang="ru-RU" altLang="uk-UA"/>
          </a:p>
        </p:txBody>
      </p:sp>
      <p:sp>
        <p:nvSpPr>
          <p:cNvPr id="5" name="Rectangle 5">
            <a:extLst>
              <a:ext uri="{FF2B5EF4-FFF2-40B4-BE49-F238E27FC236}">
                <a16:creationId xmlns:a16="http://schemas.microsoft.com/office/drawing/2014/main" id="{2724EB0F-6173-4666-BEAB-27FDBFA32EB3}"/>
              </a:ext>
            </a:extLst>
          </p:cNvPr>
          <p:cNvSpPr>
            <a:spLocks noGrp="1" noChangeArrowheads="1"/>
          </p:cNvSpPr>
          <p:nvPr>
            <p:ph type="ftr" sz="quarter" idx="11"/>
          </p:nvPr>
        </p:nvSpPr>
        <p:spPr>
          <a:ln/>
        </p:spPr>
        <p:txBody>
          <a:bodyPr/>
          <a:lstStyle>
            <a:lvl1pPr>
              <a:defRPr/>
            </a:lvl1pPr>
          </a:lstStyle>
          <a:p>
            <a:pPr>
              <a:defRPr/>
            </a:pPr>
            <a:endParaRPr lang="ru-RU" altLang="uk-UA"/>
          </a:p>
        </p:txBody>
      </p:sp>
      <p:sp>
        <p:nvSpPr>
          <p:cNvPr id="6" name="Rectangle 6">
            <a:extLst>
              <a:ext uri="{FF2B5EF4-FFF2-40B4-BE49-F238E27FC236}">
                <a16:creationId xmlns:a16="http://schemas.microsoft.com/office/drawing/2014/main" id="{08E94188-129D-44E8-BC92-BDC1F2E2FA79}"/>
              </a:ext>
            </a:extLst>
          </p:cNvPr>
          <p:cNvSpPr>
            <a:spLocks noGrp="1" noChangeArrowheads="1"/>
          </p:cNvSpPr>
          <p:nvPr>
            <p:ph type="sldNum" sz="quarter" idx="12"/>
          </p:nvPr>
        </p:nvSpPr>
        <p:spPr>
          <a:ln/>
        </p:spPr>
        <p:txBody>
          <a:bodyPr/>
          <a:lstStyle>
            <a:lvl1pPr>
              <a:defRPr/>
            </a:lvl1pPr>
          </a:lstStyle>
          <a:p>
            <a:pPr>
              <a:defRPr/>
            </a:pPr>
            <a:fld id="{5A87C2D4-5B8D-46BE-99C1-3829D1A3CBA6}" type="slidenum">
              <a:rPr lang="ru-RU" altLang="uk-UA"/>
              <a:pPr>
                <a:defRPr/>
              </a:pPr>
              <a:t>‹№›</a:t>
            </a:fld>
            <a:endParaRPr lang="ru-RU" altLang="uk-UA"/>
          </a:p>
        </p:txBody>
      </p:sp>
    </p:spTree>
    <p:extLst>
      <p:ext uri="{BB962C8B-B14F-4D97-AF65-F5344CB8AC3E}">
        <p14:creationId xmlns:p14="http://schemas.microsoft.com/office/powerpoint/2010/main" val="35973223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uk-UA"/>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4" name="Rectangle 4">
            <a:extLst>
              <a:ext uri="{FF2B5EF4-FFF2-40B4-BE49-F238E27FC236}">
                <a16:creationId xmlns:a16="http://schemas.microsoft.com/office/drawing/2014/main" id="{AEA37F2F-C14C-4078-B9B9-2C71C6569285}"/>
              </a:ext>
            </a:extLst>
          </p:cNvPr>
          <p:cNvSpPr>
            <a:spLocks noGrp="1" noChangeArrowheads="1"/>
          </p:cNvSpPr>
          <p:nvPr>
            <p:ph type="dt" sz="half" idx="10"/>
          </p:nvPr>
        </p:nvSpPr>
        <p:spPr>
          <a:ln/>
        </p:spPr>
        <p:txBody>
          <a:bodyPr/>
          <a:lstStyle>
            <a:lvl1pPr>
              <a:defRPr/>
            </a:lvl1pPr>
          </a:lstStyle>
          <a:p>
            <a:pPr>
              <a:defRPr/>
            </a:pPr>
            <a:endParaRPr lang="ru-RU" altLang="uk-UA"/>
          </a:p>
        </p:txBody>
      </p:sp>
      <p:sp>
        <p:nvSpPr>
          <p:cNvPr id="5" name="Rectangle 5">
            <a:extLst>
              <a:ext uri="{FF2B5EF4-FFF2-40B4-BE49-F238E27FC236}">
                <a16:creationId xmlns:a16="http://schemas.microsoft.com/office/drawing/2014/main" id="{8CF90E89-4491-41E5-9C23-38D1B09B5858}"/>
              </a:ext>
            </a:extLst>
          </p:cNvPr>
          <p:cNvSpPr>
            <a:spLocks noGrp="1" noChangeArrowheads="1"/>
          </p:cNvSpPr>
          <p:nvPr>
            <p:ph type="ftr" sz="quarter" idx="11"/>
          </p:nvPr>
        </p:nvSpPr>
        <p:spPr>
          <a:ln/>
        </p:spPr>
        <p:txBody>
          <a:bodyPr/>
          <a:lstStyle>
            <a:lvl1pPr>
              <a:defRPr/>
            </a:lvl1pPr>
          </a:lstStyle>
          <a:p>
            <a:pPr>
              <a:defRPr/>
            </a:pPr>
            <a:endParaRPr lang="ru-RU" altLang="uk-UA"/>
          </a:p>
        </p:txBody>
      </p:sp>
      <p:sp>
        <p:nvSpPr>
          <p:cNvPr id="6" name="Rectangle 6">
            <a:extLst>
              <a:ext uri="{FF2B5EF4-FFF2-40B4-BE49-F238E27FC236}">
                <a16:creationId xmlns:a16="http://schemas.microsoft.com/office/drawing/2014/main" id="{B73441D7-934A-4827-863D-461A16A0290D}"/>
              </a:ext>
            </a:extLst>
          </p:cNvPr>
          <p:cNvSpPr>
            <a:spLocks noGrp="1" noChangeArrowheads="1"/>
          </p:cNvSpPr>
          <p:nvPr>
            <p:ph type="sldNum" sz="quarter" idx="12"/>
          </p:nvPr>
        </p:nvSpPr>
        <p:spPr>
          <a:ln/>
        </p:spPr>
        <p:txBody>
          <a:bodyPr/>
          <a:lstStyle>
            <a:lvl1pPr>
              <a:defRPr/>
            </a:lvl1pPr>
          </a:lstStyle>
          <a:p>
            <a:pPr>
              <a:defRPr/>
            </a:pPr>
            <a:fld id="{09CBF54C-09D0-4FA3-AE5A-BF17E7D8DB1C}" type="slidenum">
              <a:rPr lang="ru-RU" altLang="uk-UA"/>
              <a:pPr>
                <a:defRPr/>
              </a:pPr>
              <a:t>‹№›</a:t>
            </a:fld>
            <a:endParaRPr lang="ru-RU" altLang="uk-UA"/>
          </a:p>
        </p:txBody>
      </p:sp>
    </p:spTree>
    <p:extLst>
      <p:ext uri="{BB962C8B-B14F-4D97-AF65-F5344CB8AC3E}">
        <p14:creationId xmlns:p14="http://schemas.microsoft.com/office/powerpoint/2010/main" val="6158242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endParaRPr lang="uk-UA"/>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Rectangle 4">
            <a:extLst>
              <a:ext uri="{FF2B5EF4-FFF2-40B4-BE49-F238E27FC236}">
                <a16:creationId xmlns:a16="http://schemas.microsoft.com/office/drawing/2014/main" id="{8264D382-E734-43AD-B679-17E025A7F7F0}"/>
              </a:ext>
            </a:extLst>
          </p:cNvPr>
          <p:cNvSpPr>
            <a:spLocks noGrp="1" noChangeArrowheads="1"/>
          </p:cNvSpPr>
          <p:nvPr>
            <p:ph type="dt" sz="half" idx="10"/>
          </p:nvPr>
        </p:nvSpPr>
        <p:spPr>
          <a:ln/>
        </p:spPr>
        <p:txBody>
          <a:bodyPr/>
          <a:lstStyle>
            <a:lvl1pPr>
              <a:defRPr/>
            </a:lvl1pPr>
          </a:lstStyle>
          <a:p>
            <a:pPr>
              <a:defRPr/>
            </a:pPr>
            <a:endParaRPr lang="ru-RU" altLang="uk-UA"/>
          </a:p>
        </p:txBody>
      </p:sp>
      <p:sp>
        <p:nvSpPr>
          <p:cNvPr id="5" name="Rectangle 5">
            <a:extLst>
              <a:ext uri="{FF2B5EF4-FFF2-40B4-BE49-F238E27FC236}">
                <a16:creationId xmlns:a16="http://schemas.microsoft.com/office/drawing/2014/main" id="{C3C61603-17D1-42F1-82D9-3945BD97AEA2}"/>
              </a:ext>
            </a:extLst>
          </p:cNvPr>
          <p:cNvSpPr>
            <a:spLocks noGrp="1" noChangeArrowheads="1"/>
          </p:cNvSpPr>
          <p:nvPr>
            <p:ph type="ftr" sz="quarter" idx="11"/>
          </p:nvPr>
        </p:nvSpPr>
        <p:spPr>
          <a:ln/>
        </p:spPr>
        <p:txBody>
          <a:bodyPr/>
          <a:lstStyle>
            <a:lvl1pPr>
              <a:defRPr/>
            </a:lvl1pPr>
          </a:lstStyle>
          <a:p>
            <a:pPr>
              <a:defRPr/>
            </a:pPr>
            <a:endParaRPr lang="ru-RU" altLang="uk-UA"/>
          </a:p>
        </p:txBody>
      </p:sp>
      <p:sp>
        <p:nvSpPr>
          <p:cNvPr id="6" name="Rectangle 6">
            <a:extLst>
              <a:ext uri="{FF2B5EF4-FFF2-40B4-BE49-F238E27FC236}">
                <a16:creationId xmlns:a16="http://schemas.microsoft.com/office/drawing/2014/main" id="{4F88AE20-2B29-481E-AE48-97B5E0A1F239}"/>
              </a:ext>
            </a:extLst>
          </p:cNvPr>
          <p:cNvSpPr>
            <a:spLocks noGrp="1" noChangeArrowheads="1"/>
          </p:cNvSpPr>
          <p:nvPr>
            <p:ph type="sldNum" sz="quarter" idx="12"/>
          </p:nvPr>
        </p:nvSpPr>
        <p:spPr>
          <a:ln/>
        </p:spPr>
        <p:txBody>
          <a:bodyPr/>
          <a:lstStyle>
            <a:lvl1pPr>
              <a:defRPr/>
            </a:lvl1pPr>
          </a:lstStyle>
          <a:p>
            <a:pPr>
              <a:defRPr/>
            </a:pPr>
            <a:fld id="{77CCF4A8-1B44-4A2D-A0F6-B93BFCDD2BED}" type="slidenum">
              <a:rPr lang="ru-RU" altLang="uk-UA"/>
              <a:pPr>
                <a:defRPr/>
              </a:pPr>
              <a:t>‹№›</a:t>
            </a:fld>
            <a:endParaRPr lang="ru-RU" altLang="uk-UA"/>
          </a:p>
        </p:txBody>
      </p:sp>
    </p:spTree>
    <p:extLst>
      <p:ext uri="{BB962C8B-B14F-4D97-AF65-F5344CB8AC3E}">
        <p14:creationId xmlns:p14="http://schemas.microsoft.com/office/powerpoint/2010/main" val="13813048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uk-UA"/>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5" name="Rectangle 4">
            <a:extLst>
              <a:ext uri="{FF2B5EF4-FFF2-40B4-BE49-F238E27FC236}">
                <a16:creationId xmlns:a16="http://schemas.microsoft.com/office/drawing/2014/main" id="{04672F9C-549B-4EF1-840C-48ED734B5B56}"/>
              </a:ext>
            </a:extLst>
          </p:cNvPr>
          <p:cNvSpPr>
            <a:spLocks noGrp="1" noChangeArrowheads="1"/>
          </p:cNvSpPr>
          <p:nvPr>
            <p:ph type="dt" sz="half" idx="10"/>
          </p:nvPr>
        </p:nvSpPr>
        <p:spPr>
          <a:ln/>
        </p:spPr>
        <p:txBody>
          <a:bodyPr/>
          <a:lstStyle>
            <a:lvl1pPr>
              <a:defRPr/>
            </a:lvl1pPr>
          </a:lstStyle>
          <a:p>
            <a:pPr>
              <a:defRPr/>
            </a:pPr>
            <a:endParaRPr lang="ru-RU" altLang="uk-UA"/>
          </a:p>
        </p:txBody>
      </p:sp>
      <p:sp>
        <p:nvSpPr>
          <p:cNvPr id="6" name="Rectangle 5">
            <a:extLst>
              <a:ext uri="{FF2B5EF4-FFF2-40B4-BE49-F238E27FC236}">
                <a16:creationId xmlns:a16="http://schemas.microsoft.com/office/drawing/2014/main" id="{C58D8517-6196-433A-B3B5-88C085E0C359}"/>
              </a:ext>
            </a:extLst>
          </p:cNvPr>
          <p:cNvSpPr>
            <a:spLocks noGrp="1" noChangeArrowheads="1"/>
          </p:cNvSpPr>
          <p:nvPr>
            <p:ph type="ftr" sz="quarter" idx="11"/>
          </p:nvPr>
        </p:nvSpPr>
        <p:spPr>
          <a:ln/>
        </p:spPr>
        <p:txBody>
          <a:bodyPr/>
          <a:lstStyle>
            <a:lvl1pPr>
              <a:defRPr/>
            </a:lvl1pPr>
          </a:lstStyle>
          <a:p>
            <a:pPr>
              <a:defRPr/>
            </a:pPr>
            <a:endParaRPr lang="ru-RU" altLang="uk-UA"/>
          </a:p>
        </p:txBody>
      </p:sp>
      <p:sp>
        <p:nvSpPr>
          <p:cNvPr id="7" name="Rectangle 6">
            <a:extLst>
              <a:ext uri="{FF2B5EF4-FFF2-40B4-BE49-F238E27FC236}">
                <a16:creationId xmlns:a16="http://schemas.microsoft.com/office/drawing/2014/main" id="{45013DB9-CC99-4E94-A243-9ED8CFB761DE}"/>
              </a:ext>
            </a:extLst>
          </p:cNvPr>
          <p:cNvSpPr>
            <a:spLocks noGrp="1" noChangeArrowheads="1"/>
          </p:cNvSpPr>
          <p:nvPr>
            <p:ph type="sldNum" sz="quarter" idx="12"/>
          </p:nvPr>
        </p:nvSpPr>
        <p:spPr>
          <a:ln/>
        </p:spPr>
        <p:txBody>
          <a:bodyPr/>
          <a:lstStyle>
            <a:lvl1pPr>
              <a:defRPr/>
            </a:lvl1pPr>
          </a:lstStyle>
          <a:p>
            <a:pPr>
              <a:defRPr/>
            </a:pPr>
            <a:fld id="{1F48EC04-5005-4569-A693-F22C20101753}" type="slidenum">
              <a:rPr lang="ru-RU" altLang="uk-UA"/>
              <a:pPr>
                <a:defRPr/>
              </a:pPr>
              <a:t>‹№›</a:t>
            </a:fld>
            <a:endParaRPr lang="ru-RU" altLang="uk-UA"/>
          </a:p>
        </p:txBody>
      </p:sp>
    </p:spTree>
    <p:extLst>
      <p:ext uri="{BB962C8B-B14F-4D97-AF65-F5344CB8AC3E}">
        <p14:creationId xmlns:p14="http://schemas.microsoft.com/office/powerpoint/2010/main" val="4105888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endParaRPr lang="uk-UA"/>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7" name="Rectangle 4">
            <a:extLst>
              <a:ext uri="{FF2B5EF4-FFF2-40B4-BE49-F238E27FC236}">
                <a16:creationId xmlns:a16="http://schemas.microsoft.com/office/drawing/2014/main" id="{926DF53A-D9B2-4071-97C0-E16C1DB05AF2}"/>
              </a:ext>
            </a:extLst>
          </p:cNvPr>
          <p:cNvSpPr>
            <a:spLocks noGrp="1" noChangeArrowheads="1"/>
          </p:cNvSpPr>
          <p:nvPr>
            <p:ph type="dt" sz="half" idx="10"/>
          </p:nvPr>
        </p:nvSpPr>
        <p:spPr>
          <a:ln/>
        </p:spPr>
        <p:txBody>
          <a:bodyPr/>
          <a:lstStyle>
            <a:lvl1pPr>
              <a:defRPr/>
            </a:lvl1pPr>
          </a:lstStyle>
          <a:p>
            <a:pPr>
              <a:defRPr/>
            </a:pPr>
            <a:endParaRPr lang="ru-RU" altLang="uk-UA"/>
          </a:p>
        </p:txBody>
      </p:sp>
      <p:sp>
        <p:nvSpPr>
          <p:cNvPr id="8" name="Rectangle 5">
            <a:extLst>
              <a:ext uri="{FF2B5EF4-FFF2-40B4-BE49-F238E27FC236}">
                <a16:creationId xmlns:a16="http://schemas.microsoft.com/office/drawing/2014/main" id="{22350A8C-E26A-4A7F-AAC9-69431183B113}"/>
              </a:ext>
            </a:extLst>
          </p:cNvPr>
          <p:cNvSpPr>
            <a:spLocks noGrp="1" noChangeArrowheads="1"/>
          </p:cNvSpPr>
          <p:nvPr>
            <p:ph type="ftr" sz="quarter" idx="11"/>
          </p:nvPr>
        </p:nvSpPr>
        <p:spPr>
          <a:ln/>
        </p:spPr>
        <p:txBody>
          <a:bodyPr/>
          <a:lstStyle>
            <a:lvl1pPr>
              <a:defRPr/>
            </a:lvl1pPr>
          </a:lstStyle>
          <a:p>
            <a:pPr>
              <a:defRPr/>
            </a:pPr>
            <a:endParaRPr lang="ru-RU" altLang="uk-UA"/>
          </a:p>
        </p:txBody>
      </p:sp>
      <p:sp>
        <p:nvSpPr>
          <p:cNvPr id="9" name="Rectangle 6">
            <a:extLst>
              <a:ext uri="{FF2B5EF4-FFF2-40B4-BE49-F238E27FC236}">
                <a16:creationId xmlns:a16="http://schemas.microsoft.com/office/drawing/2014/main" id="{8A455BF4-809B-4415-81B7-1BE237DE2F64}"/>
              </a:ext>
            </a:extLst>
          </p:cNvPr>
          <p:cNvSpPr>
            <a:spLocks noGrp="1" noChangeArrowheads="1"/>
          </p:cNvSpPr>
          <p:nvPr>
            <p:ph type="sldNum" sz="quarter" idx="12"/>
          </p:nvPr>
        </p:nvSpPr>
        <p:spPr>
          <a:ln/>
        </p:spPr>
        <p:txBody>
          <a:bodyPr/>
          <a:lstStyle>
            <a:lvl1pPr>
              <a:defRPr/>
            </a:lvl1pPr>
          </a:lstStyle>
          <a:p>
            <a:pPr>
              <a:defRPr/>
            </a:pPr>
            <a:fld id="{ADEF4B65-7543-4C1B-891F-E8D6F4512B3E}" type="slidenum">
              <a:rPr lang="ru-RU" altLang="uk-UA"/>
              <a:pPr>
                <a:defRPr/>
              </a:pPr>
              <a:t>‹№›</a:t>
            </a:fld>
            <a:endParaRPr lang="ru-RU" altLang="uk-UA"/>
          </a:p>
        </p:txBody>
      </p:sp>
    </p:spTree>
    <p:extLst>
      <p:ext uri="{BB962C8B-B14F-4D97-AF65-F5344CB8AC3E}">
        <p14:creationId xmlns:p14="http://schemas.microsoft.com/office/powerpoint/2010/main" val="27385239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uk-UA"/>
          </a:p>
        </p:txBody>
      </p:sp>
      <p:sp>
        <p:nvSpPr>
          <p:cNvPr id="3" name="Rectangle 4">
            <a:extLst>
              <a:ext uri="{FF2B5EF4-FFF2-40B4-BE49-F238E27FC236}">
                <a16:creationId xmlns:a16="http://schemas.microsoft.com/office/drawing/2014/main" id="{A0E57DFD-3646-41ED-BC03-A0D3F8B8CDE5}"/>
              </a:ext>
            </a:extLst>
          </p:cNvPr>
          <p:cNvSpPr>
            <a:spLocks noGrp="1" noChangeArrowheads="1"/>
          </p:cNvSpPr>
          <p:nvPr>
            <p:ph type="dt" sz="half" idx="10"/>
          </p:nvPr>
        </p:nvSpPr>
        <p:spPr>
          <a:ln/>
        </p:spPr>
        <p:txBody>
          <a:bodyPr/>
          <a:lstStyle>
            <a:lvl1pPr>
              <a:defRPr/>
            </a:lvl1pPr>
          </a:lstStyle>
          <a:p>
            <a:pPr>
              <a:defRPr/>
            </a:pPr>
            <a:endParaRPr lang="ru-RU" altLang="uk-UA"/>
          </a:p>
        </p:txBody>
      </p:sp>
      <p:sp>
        <p:nvSpPr>
          <p:cNvPr id="4" name="Rectangle 5">
            <a:extLst>
              <a:ext uri="{FF2B5EF4-FFF2-40B4-BE49-F238E27FC236}">
                <a16:creationId xmlns:a16="http://schemas.microsoft.com/office/drawing/2014/main" id="{06C58194-4ED9-4DC6-B696-4AAF4F52F68D}"/>
              </a:ext>
            </a:extLst>
          </p:cNvPr>
          <p:cNvSpPr>
            <a:spLocks noGrp="1" noChangeArrowheads="1"/>
          </p:cNvSpPr>
          <p:nvPr>
            <p:ph type="ftr" sz="quarter" idx="11"/>
          </p:nvPr>
        </p:nvSpPr>
        <p:spPr>
          <a:ln/>
        </p:spPr>
        <p:txBody>
          <a:bodyPr/>
          <a:lstStyle>
            <a:lvl1pPr>
              <a:defRPr/>
            </a:lvl1pPr>
          </a:lstStyle>
          <a:p>
            <a:pPr>
              <a:defRPr/>
            </a:pPr>
            <a:endParaRPr lang="ru-RU" altLang="uk-UA"/>
          </a:p>
        </p:txBody>
      </p:sp>
      <p:sp>
        <p:nvSpPr>
          <p:cNvPr id="5" name="Rectangle 6">
            <a:extLst>
              <a:ext uri="{FF2B5EF4-FFF2-40B4-BE49-F238E27FC236}">
                <a16:creationId xmlns:a16="http://schemas.microsoft.com/office/drawing/2014/main" id="{7AAE4032-E64A-4BA1-8728-F114B0995473}"/>
              </a:ext>
            </a:extLst>
          </p:cNvPr>
          <p:cNvSpPr>
            <a:spLocks noGrp="1" noChangeArrowheads="1"/>
          </p:cNvSpPr>
          <p:nvPr>
            <p:ph type="sldNum" sz="quarter" idx="12"/>
          </p:nvPr>
        </p:nvSpPr>
        <p:spPr>
          <a:ln/>
        </p:spPr>
        <p:txBody>
          <a:bodyPr/>
          <a:lstStyle>
            <a:lvl1pPr>
              <a:defRPr/>
            </a:lvl1pPr>
          </a:lstStyle>
          <a:p>
            <a:pPr>
              <a:defRPr/>
            </a:pPr>
            <a:fld id="{57798EC7-7D26-4EFF-AC7A-45121CB870E3}" type="slidenum">
              <a:rPr lang="ru-RU" altLang="uk-UA"/>
              <a:pPr>
                <a:defRPr/>
              </a:pPr>
              <a:t>‹№›</a:t>
            </a:fld>
            <a:endParaRPr lang="ru-RU" altLang="uk-UA"/>
          </a:p>
        </p:txBody>
      </p:sp>
    </p:spTree>
    <p:extLst>
      <p:ext uri="{BB962C8B-B14F-4D97-AF65-F5344CB8AC3E}">
        <p14:creationId xmlns:p14="http://schemas.microsoft.com/office/powerpoint/2010/main" val="31073733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08A9154B-AF19-4DCF-99E4-AEC4F863ED01}"/>
              </a:ext>
            </a:extLst>
          </p:cNvPr>
          <p:cNvSpPr>
            <a:spLocks noGrp="1" noChangeArrowheads="1"/>
          </p:cNvSpPr>
          <p:nvPr>
            <p:ph type="dt" sz="half" idx="10"/>
          </p:nvPr>
        </p:nvSpPr>
        <p:spPr>
          <a:ln/>
        </p:spPr>
        <p:txBody>
          <a:bodyPr/>
          <a:lstStyle>
            <a:lvl1pPr>
              <a:defRPr/>
            </a:lvl1pPr>
          </a:lstStyle>
          <a:p>
            <a:pPr>
              <a:defRPr/>
            </a:pPr>
            <a:endParaRPr lang="ru-RU" altLang="uk-UA"/>
          </a:p>
        </p:txBody>
      </p:sp>
      <p:sp>
        <p:nvSpPr>
          <p:cNvPr id="3" name="Rectangle 5">
            <a:extLst>
              <a:ext uri="{FF2B5EF4-FFF2-40B4-BE49-F238E27FC236}">
                <a16:creationId xmlns:a16="http://schemas.microsoft.com/office/drawing/2014/main" id="{83C4C2BF-6EC2-4725-8ED6-875521D7AC59}"/>
              </a:ext>
            </a:extLst>
          </p:cNvPr>
          <p:cNvSpPr>
            <a:spLocks noGrp="1" noChangeArrowheads="1"/>
          </p:cNvSpPr>
          <p:nvPr>
            <p:ph type="ftr" sz="quarter" idx="11"/>
          </p:nvPr>
        </p:nvSpPr>
        <p:spPr>
          <a:ln/>
        </p:spPr>
        <p:txBody>
          <a:bodyPr/>
          <a:lstStyle>
            <a:lvl1pPr>
              <a:defRPr/>
            </a:lvl1pPr>
          </a:lstStyle>
          <a:p>
            <a:pPr>
              <a:defRPr/>
            </a:pPr>
            <a:endParaRPr lang="ru-RU" altLang="uk-UA"/>
          </a:p>
        </p:txBody>
      </p:sp>
      <p:sp>
        <p:nvSpPr>
          <p:cNvPr id="4" name="Rectangle 6">
            <a:extLst>
              <a:ext uri="{FF2B5EF4-FFF2-40B4-BE49-F238E27FC236}">
                <a16:creationId xmlns:a16="http://schemas.microsoft.com/office/drawing/2014/main" id="{C4CF422E-EED2-4604-ADFE-A388A7BE308F}"/>
              </a:ext>
            </a:extLst>
          </p:cNvPr>
          <p:cNvSpPr>
            <a:spLocks noGrp="1" noChangeArrowheads="1"/>
          </p:cNvSpPr>
          <p:nvPr>
            <p:ph type="sldNum" sz="quarter" idx="12"/>
          </p:nvPr>
        </p:nvSpPr>
        <p:spPr>
          <a:ln/>
        </p:spPr>
        <p:txBody>
          <a:bodyPr/>
          <a:lstStyle>
            <a:lvl1pPr>
              <a:defRPr/>
            </a:lvl1pPr>
          </a:lstStyle>
          <a:p>
            <a:pPr>
              <a:defRPr/>
            </a:pPr>
            <a:fld id="{64C97B97-4340-46D3-85E2-48A3ECBA02D9}" type="slidenum">
              <a:rPr lang="ru-RU" altLang="uk-UA"/>
              <a:pPr>
                <a:defRPr/>
              </a:pPr>
              <a:t>‹№›</a:t>
            </a:fld>
            <a:endParaRPr lang="ru-RU" altLang="uk-UA"/>
          </a:p>
        </p:txBody>
      </p:sp>
    </p:spTree>
    <p:extLst>
      <p:ext uri="{BB962C8B-B14F-4D97-AF65-F5344CB8AC3E}">
        <p14:creationId xmlns:p14="http://schemas.microsoft.com/office/powerpoint/2010/main" val="3311674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endParaRPr lang="uk-UA"/>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4">
            <a:extLst>
              <a:ext uri="{FF2B5EF4-FFF2-40B4-BE49-F238E27FC236}">
                <a16:creationId xmlns:a16="http://schemas.microsoft.com/office/drawing/2014/main" id="{DACCF5BD-0E29-406F-80DB-503E4B7977B0}"/>
              </a:ext>
            </a:extLst>
          </p:cNvPr>
          <p:cNvSpPr>
            <a:spLocks noGrp="1" noChangeArrowheads="1"/>
          </p:cNvSpPr>
          <p:nvPr>
            <p:ph type="dt" sz="half" idx="10"/>
          </p:nvPr>
        </p:nvSpPr>
        <p:spPr>
          <a:ln/>
        </p:spPr>
        <p:txBody>
          <a:bodyPr/>
          <a:lstStyle>
            <a:lvl1pPr>
              <a:defRPr/>
            </a:lvl1pPr>
          </a:lstStyle>
          <a:p>
            <a:pPr>
              <a:defRPr/>
            </a:pPr>
            <a:endParaRPr lang="ru-RU" altLang="uk-UA"/>
          </a:p>
        </p:txBody>
      </p:sp>
      <p:sp>
        <p:nvSpPr>
          <p:cNvPr id="6" name="Rectangle 5">
            <a:extLst>
              <a:ext uri="{FF2B5EF4-FFF2-40B4-BE49-F238E27FC236}">
                <a16:creationId xmlns:a16="http://schemas.microsoft.com/office/drawing/2014/main" id="{EE1D37F2-EFE3-463A-9739-C263D5860378}"/>
              </a:ext>
            </a:extLst>
          </p:cNvPr>
          <p:cNvSpPr>
            <a:spLocks noGrp="1" noChangeArrowheads="1"/>
          </p:cNvSpPr>
          <p:nvPr>
            <p:ph type="ftr" sz="quarter" idx="11"/>
          </p:nvPr>
        </p:nvSpPr>
        <p:spPr>
          <a:ln/>
        </p:spPr>
        <p:txBody>
          <a:bodyPr/>
          <a:lstStyle>
            <a:lvl1pPr>
              <a:defRPr/>
            </a:lvl1pPr>
          </a:lstStyle>
          <a:p>
            <a:pPr>
              <a:defRPr/>
            </a:pPr>
            <a:endParaRPr lang="ru-RU" altLang="uk-UA"/>
          </a:p>
        </p:txBody>
      </p:sp>
      <p:sp>
        <p:nvSpPr>
          <p:cNvPr id="7" name="Rectangle 6">
            <a:extLst>
              <a:ext uri="{FF2B5EF4-FFF2-40B4-BE49-F238E27FC236}">
                <a16:creationId xmlns:a16="http://schemas.microsoft.com/office/drawing/2014/main" id="{CE2BD9B2-3E7F-42B6-9641-CD645797D52C}"/>
              </a:ext>
            </a:extLst>
          </p:cNvPr>
          <p:cNvSpPr>
            <a:spLocks noGrp="1" noChangeArrowheads="1"/>
          </p:cNvSpPr>
          <p:nvPr>
            <p:ph type="sldNum" sz="quarter" idx="12"/>
          </p:nvPr>
        </p:nvSpPr>
        <p:spPr>
          <a:ln/>
        </p:spPr>
        <p:txBody>
          <a:bodyPr/>
          <a:lstStyle>
            <a:lvl1pPr>
              <a:defRPr/>
            </a:lvl1pPr>
          </a:lstStyle>
          <a:p>
            <a:pPr>
              <a:defRPr/>
            </a:pPr>
            <a:fld id="{D0FED0E4-0571-41FB-9A50-F40C0573E7A2}" type="slidenum">
              <a:rPr lang="ru-RU" altLang="uk-UA"/>
              <a:pPr>
                <a:defRPr/>
              </a:pPr>
              <a:t>‹№›</a:t>
            </a:fld>
            <a:endParaRPr lang="ru-RU" altLang="uk-UA"/>
          </a:p>
        </p:txBody>
      </p:sp>
    </p:spTree>
    <p:extLst>
      <p:ext uri="{BB962C8B-B14F-4D97-AF65-F5344CB8AC3E}">
        <p14:creationId xmlns:p14="http://schemas.microsoft.com/office/powerpoint/2010/main" val="19708194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endParaRPr lang="uk-UA"/>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uk-UA"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4">
            <a:extLst>
              <a:ext uri="{FF2B5EF4-FFF2-40B4-BE49-F238E27FC236}">
                <a16:creationId xmlns:a16="http://schemas.microsoft.com/office/drawing/2014/main" id="{CB58095C-4520-4256-9979-28230EFAD16B}"/>
              </a:ext>
            </a:extLst>
          </p:cNvPr>
          <p:cNvSpPr>
            <a:spLocks noGrp="1" noChangeArrowheads="1"/>
          </p:cNvSpPr>
          <p:nvPr>
            <p:ph type="dt" sz="half" idx="10"/>
          </p:nvPr>
        </p:nvSpPr>
        <p:spPr>
          <a:ln/>
        </p:spPr>
        <p:txBody>
          <a:bodyPr/>
          <a:lstStyle>
            <a:lvl1pPr>
              <a:defRPr/>
            </a:lvl1pPr>
          </a:lstStyle>
          <a:p>
            <a:pPr>
              <a:defRPr/>
            </a:pPr>
            <a:endParaRPr lang="ru-RU" altLang="uk-UA"/>
          </a:p>
        </p:txBody>
      </p:sp>
      <p:sp>
        <p:nvSpPr>
          <p:cNvPr id="6" name="Rectangle 5">
            <a:extLst>
              <a:ext uri="{FF2B5EF4-FFF2-40B4-BE49-F238E27FC236}">
                <a16:creationId xmlns:a16="http://schemas.microsoft.com/office/drawing/2014/main" id="{D42BF971-49AF-45A9-B603-711AC807FAF2}"/>
              </a:ext>
            </a:extLst>
          </p:cNvPr>
          <p:cNvSpPr>
            <a:spLocks noGrp="1" noChangeArrowheads="1"/>
          </p:cNvSpPr>
          <p:nvPr>
            <p:ph type="ftr" sz="quarter" idx="11"/>
          </p:nvPr>
        </p:nvSpPr>
        <p:spPr>
          <a:ln/>
        </p:spPr>
        <p:txBody>
          <a:bodyPr/>
          <a:lstStyle>
            <a:lvl1pPr>
              <a:defRPr/>
            </a:lvl1pPr>
          </a:lstStyle>
          <a:p>
            <a:pPr>
              <a:defRPr/>
            </a:pPr>
            <a:endParaRPr lang="ru-RU" altLang="uk-UA"/>
          </a:p>
        </p:txBody>
      </p:sp>
      <p:sp>
        <p:nvSpPr>
          <p:cNvPr id="7" name="Rectangle 6">
            <a:extLst>
              <a:ext uri="{FF2B5EF4-FFF2-40B4-BE49-F238E27FC236}">
                <a16:creationId xmlns:a16="http://schemas.microsoft.com/office/drawing/2014/main" id="{9B4DD576-FA5F-4573-82FC-A9A99410BC02}"/>
              </a:ext>
            </a:extLst>
          </p:cNvPr>
          <p:cNvSpPr>
            <a:spLocks noGrp="1" noChangeArrowheads="1"/>
          </p:cNvSpPr>
          <p:nvPr>
            <p:ph type="sldNum" sz="quarter" idx="12"/>
          </p:nvPr>
        </p:nvSpPr>
        <p:spPr>
          <a:ln/>
        </p:spPr>
        <p:txBody>
          <a:bodyPr/>
          <a:lstStyle>
            <a:lvl1pPr>
              <a:defRPr/>
            </a:lvl1pPr>
          </a:lstStyle>
          <a:p>
            <a:pPr>
              <a:defRPr/>
            </a:pPr>
            <a:fld id="{FEE186BB-5E55-4385-9A0D-B4FAA9F1A2BF}" type="slidenum">
              <a:rPr lang="ru-RU" altLang="uk-UA"/>
              <a:pPr>
                <a:defRPr/>
              </a:pPr>
              <a:t>‹№›</a:t>
            </a:fld>
            <a:endParaRPr lang="ru-RU" altLang="uk-UA"/>
          </a:p>
        </p:txBody>
      </p:sp>
    </p:spTree>
    <p:extLst>
      <p:ext uri="{BB962C8B-B14F-4D97-AF65-F5344CB8AC3E}">
        <p14:creationId xmlns:p14="http://schemas.microsoft.com/office/powerpoint/2010/main" val="8267738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uk-UA"/>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4" name="Rectangle 4">
            <a:extLst>
              <a:ext uri="{FF2B5EF4-FFF2-40B4-BE49-F238E27FC236}">
                <a16:creationId xmlns:a16="http://schemas.microsoft.com/office/drawing/2014/main" id="{0121779D-76D0-4C15-BC7A-4E255BDEDF43}"/>
              </a:ext>
            </a:extLst>
          </p:cNvPr>
          <p:cNvSpPr>
            <a:spLocks noGrp="1" noChangeArrowheads="1"/>
          </p:cNvSpPr>
          <p:nvPr>
            <p:ph type="dt" sz="half" idx="10"/>
          </p:nvPr>
        </p:nvSpPr>
        <p:spPr>
          <a:ln/>
        </p:spPr>
        <p:txBody>
          <a:bodyPr/>
          <a:lstStyle>
            <a:lvl1pPr>
              <a:defRPr/>
            </a:lvl1pPr>
          </a:lstStyle>
          <a:p>
            <a:pPr>
              <a:defRPr/>
            </a:pPr>
            <a:endParaRPr lang="ru-RU" altLang="uk-UA"/>
          </a:p>
        </p:txBody>
      </p:sp>
      <p:sp>
        <p:nvSpPr>
          <p:cNvPr id="5" name="Rectangle 5">
            <a:extLst>
              <a:ext uri="{FF2B5EF4-FFF2-40B4-BE49-F238E27FC236}">
                <a16:creationId xmlns:a16="http://schemas.microsoft.com/office/drawing/2014/main" id="{9FD44B54-404A-4699-B32E-947DC022A17C}"/>
              </a:ext>
            </a:extLst>
          </p:cNvPr>
          <p:cNvSpPr>
            <a:spLocks noGrp="1" noChangeArrowheads="1"/>
          </p:cNvSpPr>
          <p:nvPr>
            <p:ph type="ftr" sz="quarter" idx="11"/>
          </p:nvPr>
        </p:nvSpPr>
        <p:spPr>
          <a:ln/>
        </p:spPr>
        <p:txBody>
          <a:bodyPr/>
          <a:lstStyle>
            <a:lvl1pPr>
              <a:defRPr/>
            </a:lvl1pPr>
          </a:lstStyle>
          <a:p>
            <a:pPr>
              <a:defRPr/>
            </a:pPr>
            <a:endParaRPr lang="ru-RU" altLang="uk-UA"/>
          </a:p>
        </p:txBody>
      </p:sp>
      <p:sp>
        <p:nvSpPr>
          <p:cNvPr id="6" name="Rectangle 6">
            <a:extLst>
              <a:ext uri="{FF2B5EF4-FFF2-40B4-BE49-F238E27FC236}">
                <a16:creationId xmlns:a16="http://schemas.microsoft.com/office/drawing/2014/main" id="{CD95A782-E211-4299-93FE-A1E8C704398C}"/>
              </a:ext>
            </a:extLst>
          </p:cNvPr>
          <p:cNvSpPr>
            <a:spLocks noGrp="1" noChangeArrowheads="1"/>
          </p:cNvSpPr>
          <p:nvPr>
            <p:ph type="sldNum" sz="quarter" idx="12"/>
          </p:nvPr>
        </p:nvSpPr>
        <p:spPr>
          <a:ln/>
        </p:spPr>
        <p:txBody>
          <a:bodyPr/>
          <a:lstStyle>
            <a:lvl1pPr>
              <a:defRPr/>
            </a:lvl1pPr>
          </a:lstStyle>
          <a:p>
            <a:pPr>
              <a:defRPr/>
            </a:pPr>
            <a:fld id="{B1B8699D-0A7E-46B0-8206-0622EC42DBFC}" type="slidenum">
              <a:rPr lang="ru-RU" altLang="uk-UA"/>
              <a:pPr>
                <a:defRPr/>
              </a:pPr>
              <a:t>‹№›</a:t>
            </a:fld>
            <a:endParaRPr lang="ru-RU" altLang="uk-UA"/>
          </a:p>
        </p:txBody>
      </p:sp>
    </p:spTree>
    <p:extLst>
      <p:ext uri="{BB962C8B-B14F-4D97-AF65-F5344CB8AC3E}">
        <p14:creationId xmlns:p14="http://schemas.microsoft.com/office/powerpoint/2010/main" val="17540777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endParaRPr lang="uk-UA"/>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4" name="Rectangle 4">
            <a:extLst>
              <a:ext uri="{FF2B5EF4-FFF2-40B4-BE49-F238E27FC236}">
                <a16:creationId xmlns:a16="http://schemas.microsoft.com/office/drawing/2014/main" id="{61379B3D-6E75-4D69-9326-51A369B47FD9}"/>
              </a:ext>
            </a:extLst>
          </p:cNvPr>
          <p:cNvSpPr>
            <a:spLocks noGrp="1" noChangeArrowheads="1"/>
          </p:cNvSpPr>
          <p:nvPr>
            <p:ph type="dt" sz="half" idx="10"/>
          </p:nvPr>
        </p:nvSpPr>
        <p:spPr>
          <a:ln/>
        </p:spPr>
        <p:txBody>
          <a:bodyPr/>
          <a:lstStyle>
            <a:lvl1pPr>
              <a:defRPr/>
            </a:lvl1pPr>
          </a:lstStyle>
          <a:p>
            <a:pPr>
              <a:defRPr/>
            </a:pPr>
            <a:endParaRPr lang="ru-RU" altLang="uk-UA"/>
          </a:p>
        </p:txBody>
      </p:sp>
      <p:sp>
        <p:nvSpPr>
          <p:cNvPr id="5" name="Rectangle 5">
            <a:extLst>
              <a:ext uri="{FF2B5EF4-FFF2-40B4-BE49-F238E27FC236}">
                <a16:creationId xmlns:a16="http://schemas.microsoft.com/office/drawing/2014/main" id="{7D7E4A74-DD67-4562-9715-011CA0EFE7CA}"/>
              </a:ext>
            </a:extLst>
          </p:cNvPr>
          <p:cNvSpPr>
            <a:spLocks noGrp="1" noChangeArrowheads="1"/>
          </p:cNvSpPr>
          <p:nvPr>
            <p:ph type="ftr" sz="quarter" idx="11"/>
          </p:nvPr>
        </p:nvSpPr>
        <p:spPr>
          <a:ln/>
        </p:spPr>
        <p:txBody>
          <a:bodyPr/>
          <a:lstStyle>
            <a:lvl1pPr>
              <a:defRPr/>
            </a:lvl1pPr>
          </a:lstStyle>
          <a:p>
            <a:pPr>
              <a:defRPr/>
            </a:pPr>
            <a:endParaRPr lang="ru-RU" altLang="uk-UA"/>
          </a:p>
        </p:txBody>
      </p:sp>
      <p:sp>
        <p:nvSpPr>
          <p:cNvPr id="6" name="Rectangle 6">
            <a:extLst>
              <a:ext uri="{FF2B5EF4-FFF2-40B4-BE49-F238E27FC236}">
                <a16:creationId xmlns:a16="http://schemas.microsoft.com/office/drawing/2014/main" id="{622EFB12-AD73-4D0A-8635-C701528F41A4}"/>
              </a:ext>
            </a:extLst>
          </p:cNvPr>
          <p:cNvSpPr>
            <a:spLocks noGrp="1" noChangeArrowheads="1"/>
          </p:cNvSpPr>
          <p:nvPr>
            <p:ph type="sldNum" sz="quarter" idx="12"/>
          </p:nvPr>
        </p:nvSpPr>
        <p:spPr>
          <a:ln/>
        </p:spPr>
        <p:txBody>
          <a:bodyPr/>
          <a:lstStyle>
            <a:lvl1pPr>
              <a:defRPr/>
            </a:lvl1pPr>
          </a:lstStyle>
          <a:p>
            <a:pPr>
              <a:defRPr/>
            </a:pPr>
            <a:fld id="{BBE7310E-0299-4AEA-889D-7798125038FA}" type="slidenum">
              <a:rPr lang="ru-RU" altLang="uk-UA"/>
              <a:pPr>
                <a:defRPr/>
              </a:pPr>
              <a:t>‹№›</a:t>
            </a:fld>
            <a:endParaRPr lang="ru-RU" altLang="uk-UA"/>
          </a:p>
        </p:txBody>
      </p:sp>
    </p:spTree>
    <p:extLst>
      <p:ext uri="{BB962C8B-B14F-4D97-AF65-F5344CB8AC3E}">
        <p14:creationId xmlns:p14="http://schemas.microsoft.com/office/powerpoint/2010/main" val="20832134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Объект">
    <p:spTree>
      <p:nvGrpSpPr>
        <p:cNvPr id="1" name=""/>
        <p:cNvGrpSpPr/>
        <p:nvPr/>
      </p:nvGrpSpPr>
      <p:grpSpPr>
        <a:xfrm>
          <a:off x="0" y="0"/>
          <a:ext cx="0" cy="0"/>
          <a:chOff x="0" y="0"/>
          <a:chExt cx="0" cy="0"/>
        </a:xfrm>
      </p:grpSpPr>
      <p:sp>
        <p:nvSpPr>
          <p:cNvPr id="2" name="Объект 1"/>
          <p:cNvSpPr>
            <a:spLocks noGrp="1"/>
          </p:cNvSpPr>
          <p:nvPr>
            <p:ph/>
          </p:nvPr>
        </p:nvSpPr>
        <p:spPr>
          <a:xfrm>
            <a:off x="457200" y="274638"/>
            <a:ext cx="8229600" cy="5851525"/>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k-UA"/>
          </a:p>
        </p:txBody>
      </p:sp>
      <p:sp>
        <p:nvSpPr>
          <p:cNvPr id="3" name="Rectangle 4">
            <a:extLst>
              <a:ext uri="{FF2B5EF4-FFF2-40B4-BE49-F238E27FC236}">
                <a16:creationId xmlns:a16="http://schemas.microsoft.com/office/drawing/2014/main" id="{B07AD8DF-7ABA-4A90-BE50-5552298C3FC3}"/>
              </a:ext>
            </a:extLst>
          </p:cNvPr>
          <p:cNvSpPr>
            <a:spLocks noGrp="1" noChangeArrowheads="1"/>
          </p:cNvSpPr>
          <p:nvPr>
            <p:ph type="dt" sz="half" idx="10"/>
          </p:nvPr>
        </p:nvSpPr>
        <p:spPr>
          <a:ln/>
        </p:spPr>
        <p:txBody>
          <a:bodyPr/>
          <a:lstStyle>
            <a:lvl1pPr>
              <a:defRPr/>
            </a:lvl1pPr>
          </a:lstStyle>
          <a:p>
            <a:pPr>
              <a:defRPr/>
            </a:pPr>
            <a:endParaRPr lang="ru-RU" altLang="uk-UA"/>
          </a:p>
        </p:txBody>
      </p:sp>
      <p:sp>
        <p:nvSpPr>
          <p:cNvPr id="4" name="Rectangle 5">
            <a:extLst>
              <a:ext uri="{FF2B5EF4-FFF2-40B4-BE49-F238E27FC236}">
                <a16:creationId xmlns:a16="http://schemas.microsoft.com/office/drawing/2014/main" id="{AAF27321-A609-4D53-B6B2-6E9D6419D9F3}"/>
              </a:ext>
            </a:extLst>
          </p:cNvPr>
          <p:cNvSpPr>
            <a:spLocks noGrp="1" noChangeArrowheads="1"/>
          </p:cNvSpPr>
          <p:nvPr>
            <p:ph type="ftr" sz="quarter" idx="11"/>
          </p:nvPr>
        </p:nvSpPr>
        <p:spPr>
          <a:ln/>
        </p:spPr>
        <p:txBody>
          <a:bodyPr/>
          <a:lstStyle>
            <a:lvl1pPr>
              <a:defRPr/>
            </a:lvl1pPr>
          </a:lstStyle>
          <a:p>
            <a:pPr>
              <a:defRPr/>
            </a:pPr>
            <a:endParaRPr lang="ru-RU" altLang="uk-UA"/>
          </a:p>
        </p:txBody>
      </p:sp>
      <p:sp>
        <p:nvSpPr>
          <p:cNvPr id="5" name="Rectangle 6">
            <a:extLst>
              <a:ext uri="{FF2B5EF4-FFF2-40B4-BE49-F238E27FC236}">
                <a16:creationId xmlns:a16="http://schemas.microsoft.com/office/drawing/2014/main" id="{2FF4F595-047C-4455-9CBE-D75E2BDEA24A}"/>
              </a:ext>
            </a:extLst>
          </p:cNvPr>
          <p:cNvSpPr>
            <a:spLocks noGrp="1" noChangeArrowheads="1"/>
          </p:cNvSpPr>
          <p:nvPr>
            <p:ph type="sldNum" sz="quarter" idx="12"/>
          </p:nvPr>
        </p:nvSpPr>
        <p:spPr>
          <a:ln/>
        </p:spPr>
        <p:txBody>
          <a:bodyPr/>
          <a:lstStyle>
            <a:lvl1pPr>
              <a:defRPr/>
            </a:lvl1pPr>
          </a:lstStyle>
          <a:p>
            <a:pPr>
              <a:defRPr/>
            </a:pPr>
            <a:fld id="{A40F4397-2A0A-4EE8-AA19-451CC9461A9D}" type="slidenum">
              <a:rPr lang="ru-RU" altLang="uk-UA"/>
              <a:pPr>
                <a:defRPr/>
              </a:pPr>
              <a:t>‹№›</a:t>
            </a:fld>
            <a:endParaRPr lang="ru-RU" altLang="uk-UA"/>
          </a:p>
        </p:txBody>
      </p:sp>
    </p:spTree>
    <p:extLst>
      <p:ext uri="{BB962C8B-B14F-4D97-AF65-F5344CB8AC3E}">
        <p14:creationId xmlns:p14="http://schemas.microsoft.com/office/powerpoint/2010/main" val="31983828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Заголовок, текст и 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p>
            <a:r>
              <a:rPr lang="uk-UA"/>
              <a:t>Клацніть, щоб редагувати стиль зразка заголовка</a:t>
            </a:r>
          </a:p>
        </p:txBody>
      </p:sp>
      <p:sp>
        <p:nvSpPr>
          <p:cNvPr id="3" name="Текст 2"/>
          <p:cNvSpPr>
            <a:spLocks noGrp="1"/>
          </p:cNvSpPr>
          <p:nvPr>
            <p:ph type="body" sz="half" idx="1"/>
          </p:nvPr>
        </p:nvSpPr>
        <p:spPr>
          <a:xfrm>
            <a:off x="457200" y="1600200"/>
            <a:ext cx="4038600" cy="4525963"/>
          </a:xfrm>
        </p:spPr>
        <p:txBody>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4" name="Объект 3"/>
          <p:cNvSpPr>
            <a:spLocks noGrp="1"/>
          </p:cNvSpPr>
          <p:nvPr>
            <p:ph sz="quarter" idx="2"/>
          </p:nvPr>
        </p:nvSpPr>
        <p:spPr>
          <a:xfrm>
            <a:off x="4648200" y="1600200"/>
            <a:ext cx="4038600" cy="2185988"/>
          </a:xfrm>
        </p:spPr>
        <p:txBody>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5" name="Объект 4"/>
          <p:cNvSpPr>
            <a:spLocks noGrp="1"/>
          </p:cNvSpPr>
          <p:nvPr>
            <p:ph sz="quarter" idx="3"/>
          </p:nvPr>
        </p:nvSpPr>
        <p:spPr>
          <a:xfrm>
            <a:off x="4648200" y="3938588"/>
            <a:ext cx="4038600" cy="2187575"/>
          </a:xfrm>
        </p:spPr>
        <p:txBody>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6" name="Rectangle 4">
            <a:extLst>
              <a:ext uri="{FF2B5EF4-FFF2-40B4-BE49-F238E27FC236}">
                <a16:creationId xmlns:a16="http://schemas.microsoft.com/office/drawing/2014/main" id="{AEDD504C-01A0-406B-849B-AB9A95BC6B25}"/>
              </a:ext>
            </a:extLst>
          </p:cNvPr>
          <p:cNvSpPr>
            <a:spLocks noGrp="1" noChangeArrowheads="1"/>
          </p:cNvSpPr>
          <p:nvPr>
            <p:ph type="dt" sz="half" idx="10"/>
          </p:nvPr>
        </p:nvSpPr>
        <p:spPr>
          <a:ln/>
        </p:spPr>
        <p:txBody>
          <a:bodyPr/>
          <a:lstStyle>
            <a:lvl1pPr>
              <a:defRPr/>
            </a:lvl1pPr>
          </a:lstStyle>
          <a:p>
            <a:pPr>
              <a:defRPr/>
            </a:pPr>
            <a:endParaRPr lang="ru-RU" altLang="uk-UA"/>
          </a:p>
        </p:txBody>
      </p:sp>
      <p:sp>
        <p:nvSpPr>
          <p:cNvPr id="7" name="Rectangle 5">
            <a:extLst>
              <a:ext uri="{FF2B5EF4-FFF2-40B4-BE49-F238E27FC236}">
                <a16:creationId xmlns:a16="http://schemas.microsoft.com/office/drawing/2014/main" id="{5D72C28D-14C3-4705-883A-AB178A3D87CE}"/>
              </a:ext>
            </a:extLst>
          </p:cNvPr>
          <p:cNvSpPr>
            <a:spLocks noGrp="1" noChangeArrowheads="1"/>
          </p:cNvSpPr>
          <p:nvPr>
            <p:ph type="ftr" sz="quarter" idx="11"/>
          </p:nvPr>
        </p:nvSpPr>
        <p:spPr>
          <a:ln/>
        </p:spPr>
        <p:txBody>
          <a:bodyPr/>
          <a:lstStyle>
            <a:lvl1pPr>
              <a:defRPr/>
            </a:lvl1pPr>
          </a:lstStyle>
          <a:p>
            <a:pPr>
              <a:defRPr/>
            </a:pPr>
            <a:endParaRPr lang="ru-RU" altLang="uk-UA"/>
          </a:p>
        </p:txBody>
      </p:sp>
      <p:sp>
        <p:nvSpPr>
          <p:cNvPr id="8" name="Rectangle 6">
            <a:extLst>
              <a:ext uri="{FF2B5EF4-FFF2-40B4-BE49-F238E27FC236}">
                <a16:creationId xmlns:a16="http://schemas.microsoft.com/office/drawing/2014/main" id="{410D1581-701F-4C9C-926A-C09CAEB5C6A4}"/>
              </a:ext>
            </a:extLst>
          </p:cNvPr>
          <p:cNvSpPr>
            <a:spLocks noGrp="1" noChangeArrowheads="1"/>
          </p:cNvSpPr>
          <p:nvPr>
            <p:ph type="sldNum" sz="quarter" idx="12"/>
          </p:nvPr>
        </p:nvSpPr>
        <p:spPr>
          <a:ln/>
        </p:spPr>
        <p:txBody>
          <a:bodyPr/>
          <a:lstStyle>
            <a:lvl1pPr>
              <a:defRPr/>
            </a:lvl1pPr>
          </a:lstStyle>
          <a:p>
            <a:fld id="{56F696BC-E799-4DBA-9659-588F0C054FA8}" type="slidenum">
              <a:rPr lang="ru-RU" altLang="uk-UA"/>
              <a:pPr/>
              <a:t>‹№›</a:t>
            </a:fld>
            <a:endParaRPr lang="ru-RU" altLang="uk-UA"/>
          </a:p>
        </p:txBody>
      </p:sp>
    </p:spTree>
    <p:extLst>
      <p:ext uri="{BB962C8B-B14F-4D97-AF65-F5344CB8AC3E}">
        <p14:creationId xmlns:p14="http://schemas.microsoft.com/office/powerpoint/2010/main" val="33991639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Слайд із назвою">
    <p:spTree>
      <p:nvGrpSpPr>
        <p:cNvPr id="1" name=""/>
        <p:cNvGrpSpPr/>
        <p:nvPr/>
      </p:nvGrpSpPr>
      <p:grpSpPr>
        <a:xfrm>
          <a:off x="0" y="0"/>
          <a:ext cx="0" cy="0"/>
          <a:chOff x="0" y="0"/>
          <a:chExt cx="0" cy="0"/>
        </a:xfrm>
      </p:grpSpPr>
      <p:pic>
        <p:nvPicPr>
          <p:cNvPr id="7" name="Рисунок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32007" y="6073031"/>
            <a:ext cx="8451359" cy="606553"/>
          </a:xfrm>
          <a:prstGeom prst="rect">
            <a:avLst/>
          </a:prstGeom>
        </p:spPr>
      </p:pic>
      <p:sp>
        <p:nvSpPr>
          <p:cNvPr id="10" name="TextBox 9"/>
          <p:cNvSpPr txBox="1"/>
          <p:nvPr userDrawn="1"/>
        </p:nvSpPr>
        <p:spPr>
          <a:xfrm>
            <a:off x="8603115" y="6392635"/>
            <a:ext cx="440872" cy="461665"/>
          </a:xfrm>
          <a:prstGeom prst="rect">
            <a:avLst/>
          </a:prstGeom>
          <a:noFill/>
        </p:spPr>
        <p:txBody>
          <a:bodyPr wrap="square" rtlCol="0">
            <a:spAutoFit/>
          </a:bodyPr>
          <a:lstStyle/>
          <a:p>
            <a:pPr algn="ctr"/>
            <a:fld id="{8DC56AA3-0D82-44D9-83B2-C252F27638A7}" type="slidenum">
              <a:rPr lang="ru-RU" sz="1200" smtClean="0"/>
              <a:pPr algn="ctr"/>
              <a:t>‹№›</a:t>
            </a:fld>
            <a:endParaRPr lang="ru-RU" sz="1200" dirty="0"/>
          </a:p>
        </p:txBody>
      </p:sp>
      <p:sp>
        <p:nvSpPr>
          <p:cNvPr id="12" name="Текст 11"/>
          <p:cNvSpPr>
            <a:spLocks noGrp="1"/>
          </p:cNvSpPr>
          <p:nvPr>
            <p:ph type="body" sz="quarter" idx="10" hasCustomPrompt="1"/>
          </p:nvPr>
        </p:nvSpPr>
        <p:spPr>
          <a:xfrm>
            <a:off x="132007" y="220890"/>
            <a:ext cx="8862995" cy="963613"/>
          </a:xfrm>
          <a:prstGeom prst="rect">
            <a:avLst/>
          </a:prstGeom>
        </p:spPr>
        <p:txBody>
          <a:bodyPr>
            <a:noAutofit/>
          </a:bodyPr>
          <a:lstStyle>
            <a:lvl1pPr marL="0" indent="0">
              <a:buNone/>
              <a:defRPr sz="2100" b="1" baseline="0"/>
            </a:lvl1pPr>
            <a:lvl2pPr marL="342900" indent="0">
              <a:buNone/>
              <a:defRPr sz="2100" b="1"/>
            </a:lvl2pPr>
            <a:lvl3pPr marL="685800" indent="0">
              <a:buNone/>
              <a:defRPr sz="2100" b="1"/>
            </a:lvl3pPr>
            <a:lvl4pPr marL="1028700" indent="0">
              <a:buNone/>
              <a:defRPr sz="2100" b="1"/>
            </a:lvl4pPr>
            <a:lvl5pPr marL="1371600" indent="0">
              <a:buNone/>
              <a:defRPr sz="2100" b="1"/>
            </a:lvl5pPr>
          </a:lstStyle>
          <a:p>
            <a:pPr lvl="0"/>
            <a:r>
              <a:rPr lang="en-US" dirty="0"/>
              <a:t>SLIDE TITLE</a:t>
            </a:r>
            <a:endParaRPr lang="ru-RU" dirty="0"/>
          </a:p>
        </p:txBody>
      </p:sp>
      <p:sp>
        <p:nvSpPr>
          <p:cNvPr id="14" name="Текст 13"/>
          <p:cNvSpPr>
            <a:spLocks noGrp="1"/>
          </p:cNvSpPr>
          <p:nvPr>
            <p:ph type="body" sz="quarter" idx="11" hasCustomPrompt="1"/>
          </p:nvPr>
        </p:nvSpPr>
        <p:spPr>
          <a:xfrm>
            <a:off x="489688" y="6325829"/>
            <a:ext cx="7470491" cy="236083"/>
          </a:xfrm>
          <a:prstGeom prst="rect">
            <a:avLst/>
          </a:prstGeom>
        </p:spPr>
        <p:txBody>
          <a:bodyPr>
            <a:noAutofit/>
          </a:bodyPr>
          <a:lstStyle>
            <a:lvl1pPr marL="0" indent="0">
              <a:buNone/>
              <a:defRPr sz="825" baseline="0"/>
            </a:lvl1pPr>
            <a:lvl2pPr marL="342900" indent="0">
              <a:buNone/>
              <a:defRPr sz="825"/>
            </a:lvl2pPr>
            <a:lvl3pPr marL="685800" indent="0">
              <a:buNone/>
              <a:defRPr sz="825"/>
            </a:lvl3pPr>
            <a:lvl4pPr marL="1028700" indent="0">
              <a:buNone/>
              <a:defRPr sz="825"/>
            </a:lvl4pPr>
            <a:lvl5pPr marL="1371600" indent="0">
              <a:buNone/>
              <a:defRPr sz="825"/>
            </a:lvl5pPr>
          </a:lstStyle>
          <a:p>
            <a:pPr lvl="0"/>
            <a:r>
              <a:rPr lang="en-US" noProof="0" dirty="0"/>
              <a:t>Speaker name</a:t>
            </a:r>
            <a:r>
              <a:rPr lang="uk-UA" noProof="0" dirty="0"/>
              <a:t>. </a:t>
            </a:r>
            <a:r>
              <a:rPr lang="en-US" noProof="0" dirty="0"/>
              <a:t>University title</a:t>
            </a:r>
            <a:r>
              <a:rPr lang="uk-UA" noProof="0" dirty="0"/>
              <a:t>. </a:t>
            </a:r>
            <a:r>
              <a:rPr lang="en-US" noProof="0" dirty="0"/>
              <a:t>Not necessary</a:t>
            </a:r>
            <a:endParaRPr lang="uk-UA" noProof="0" dirty="0"/>
          </a:p>
        </p:txBody>
      </p:sp>
    </p:spTree>
    <p:extLst>
      <p:ext uri="{BB962C8B-B14F-4D97-AF65-F5344CB8AC3E}">
        <p14:creationId xmlns:p14="http://schemas.microsoft.com/office/powerpoint/2010/main" val="22561645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5B61972E-293C-44DB-9903-3AF40E27E09F}"/>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ru-RU" altLang="uk-UA"/>
              <a:t>Образец заголовка</a:t>
            </a:r>
          </a:p>
        </p:txBody>
      </p:sp>
      <p:sp>
        <p:nvSpPr>
          <p:cNvPr id="1027" name="Rectangle 3">
            <a:extLst>
              <a:ext uri="{FF2B5EF4-FFF2-40B4-BE49-F238E27FC236}">
                <a16:creationId xmlns:a16="http://schemas.microsoft.com/office/drawing/2014/main" id="{EBB41740-3094-4442-A167-51D78570566F}"/>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altLang="uk-UA"/>
              <a:t>Образец текста</a:t>
            </a:r>
          </a:p>
          <a:p>
            <a:pPr lvl="1"/>
            <a:r>
              <a:rPr lang="ru-RU" altLang="uk-UA"/>
              <a:t>Второй уровень</a:t>
            </a:r>
          </a:p>
          <a:p>
            <a:pPr lvl="2"/>
            <a:r>
              <a:rPr lang="ru-RU" altLang="uk-UA"/>
              <a:t>Третий уровень</a:t>
            </a:r>
          </a:p>
          <a:p>
            <a:pPr lvl="3"/>
            <a:r>
              <a:rPr lang="ru-RU" altLang="uk-UA"/>
              <a:t>Четвертый уровень</a:t>
            </a:r>
          </a:p>
          <a:p>
            <a:pPr lvl="4"/>
            <a:r>
              <a:rPr lang="ru-RU" altLang="uk-UA"/>
              <a:t>Пятый уровень</a:t>
            </a:r>
          </a:p>
        </p:txBody>
      </p:sp>
      <p:sp>
        <p:nvSpPr>
          <p:cNvPr id="1028" name="Rectangle 4">
            <a:extLst>
              <a:ext uri="{FF2B5EF4-FFF2-40B4-BE49-F238E27FC236}">
                <a16:creationId xmlns:a16="http://schemas.microsoft.com/office/drawing/2014/main" id="{7B9D385B-C592-4227-97B2-34A1BB0336AC}"/>
              </a:ext>
            </a:extLst>
          </p:cNvPr>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defRPr>
            </a:lvl1pPr>
          </a:lstStyle>
          <a:p>
            <a:pPr>
              <a:defRPr/>
            </a:pPr>
            <a:endParaRPr lang="ru-RU" altLang="uk-UA"/>
          </a:p>
        </p:txBody>
      </p:sp>
      <p:sp>
        <p:nvSpPr>
          <p:cNvPr id="1029" name="Rectangle 5">
            <a:extLst>
              <a:ext uri="{FF2B5EF4-FFF2-40B4-BE49-F238E27FC236}">
                <a16:creationId xmlns:a16="http://schemas.microsoft.com/office/drawing/2014/main" id="{474B5F68-317D-4B13-A512-7C4B3F92306B}"/>
              </a:ext>
            </a:extLst>
          </p:cNvPr>
          <p:cNvSpPr>
            <a:spLocks noGrp="1" noChangeArrowheads="1"/>
          </p:cNvSpPr>
          <p:nvPr>
            <p:ph type="ftr" sz="quarter" idx="3"/>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a:defRPr/>
            </a:pPr>
            <a:endParaRPr lang="ru-RU" altLang="uk-UA"/>
          </a:p>
        </p:txBody>
      </p:sp>
      <p:sp>
        <p:nvSpPr>
          <p:cNvPr id="1030" name="Rectangle 6">
            <a:extLst>
              <a:ext uri="{FF2B5EF4-FFF2-40B4-BE49-F238E27FC236}">
                <a16:creationId xmlns:a16="http://schemas.microsoft.com/office/drawing/2014/main" id="{A2919FAA-89CF-4C7C-B776-7A36E18AAE78}"/>
              </a:ext>
            </a:extLst>
          </p:cNvPr>
          <p:cNvSpPr>
            <a:spLocks noGrp="1" noChangeArrowheads="1"/>
          </p:cNvSpPr>
          <p:nvPr>
            <p:ph type="sldNum" sz="quarter" idx="4"/>
          </p:nvPr>
        </p:nvSpPr>
        <p:spPr bwMode="auto">
          <a:xfrm>
            <a:off x="6553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400" smtClean="0"/>
            </a:lvl1pPr>
          </a:lstStyle>
          <a:p>
            <a:pPr>
              <a:defRPr/>
            </a:pPr>
            <a:fld id="{765018D3-D619-42FD-B4CB-94DF01E0FC6C}" type="slidenum">
              <a:rPr lang="ru-RU" altLang="uk-UA"/>
              <a:pPr>
                <a:defRPr/>
              </a:pPr>
              <a:t>‹№›</a:t>
            </a:fld>
            <a:endParaRPr lang="ru-RU" altLang="uk-U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oleObject" Target="../embeddings/oleObject1.bin"/><Relationship Id="rId1" Type="http://schemas.openxmlformats.org/officeDocument/2006/relationships/slideLayout" Target="../slideLayouts/slideLayout14.xml"/><Relationship Id="rId5" Type="http://schemas.openxmlformats.org/officeDocument/2006/relationships/image" Target="../media/image15.wmf"/><Relationship Id="rId4" Type="http://schemas.openxmlformats.org/officeDocument/2006/relationships/oleObject" Target="../embeddings/oleObject2.bin"/></Relationships>
</file>

<file path=ppt/slides/_rels/slide18.xml.rels><?xml version="1.0" encoding="UTF-8" standalone="yes"?>
<Relationships xmlns="http://schemas.openxmlformats.org/package/2006/relationships"><Relationship Id="rId3" Type="http://schemas.openxmlformats.org/officeDocument/2006/relationships/image" Target="../media/image16.wmf"/><Relationship Id="rId7" Type="http://schemas.openxmlformats.org/officeDocument/2006/relationships/image" Target="../media/image18.wmf"/><Relationship Id="rId2" Type="http://schemas.openxmlformats.org/officeDocument/2006/relationships/oleObject" Target="../embeddings/oleObject3.bin"/><Relationship Id="rId1" Type="http://schemas.openxmlformats.org/officeDocument/2006/relationships/slideLayout" Target="../slideLayouts/slideLayout14.xml"/><Relationship Id="rId6" Type="http://schemas.openxmlformats.org/officeDocument/2006/relationships/oleObject" Target="../embeddings/oleObject5.bin"/><Relationship Id="rId5" Type="http://schemas.openxmlformats.org/officeDocument/2006/relationships/image" Target="../media/image17.wmf"/><Relationship Id="rId4" Type="http://schemas.openxmlformats.org/officeDocument/2006/relationships/oleObject" Target="../embeddings/oleObject4.bin"/></Relationships>
</file>

<file path=ppt/slides/_rels/slide19.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oleObject" Target="../embeddings/oleObject6.bin"/><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oleObject" Target="../embeddings/oleObject7.bin"/><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5.wmf"/><Relationship Id="rId2" Type="http://schemas.openxmlformats.org/officeDocument/2006/relationships/oleObject" Target="../embeddings/oleObject8.bin"/><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28.wmf"/><Relationship Id="rId2" Type="http://schemas.openxmlformats.org/officeDocument/2006/relationships/oleObject" Target="../embeddings/oleObject9.bin"/><Relationship Id="rId1" Type="http://schemas.openxmlformats.org/officeDocument/2006/relationships/slideLayout" Target="../slideLayouts/slideLayout14.xml"/><Relationship Id="rId4" Type="http://schemas.openxmlformats.org/officeDocument/2006/relationships/image" Target="../media/image29.png"/></Relationships>
</file>

<file path=ppt/slides/_rels/slide28.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oleObject" Target="../embeddings/oleObject10.bin"/><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8" Type="http://schemas.openxmlformats.org/officeDocument/2006/relationships/image" Target="../media/image34.wmf"/><Relationship Id="rId13" Type="http://schemas.openxmlformats.org/officeDocument/2006/relationships/oleObject" Target="../embeddings/oleObject16.bin"/><Relationship Id="rId3" Type="http://schemas.openxmlformats.org/officeDocument/2006/relationships/oleObject" Target="../embeddings/oleObject11.bin"/><Relationship Id="rId7" Type="http://schemas.openxmlformats.org/officeDocument/2006/relationships/oleObject" Target="../embeddings/oleObject13.bin"/><Relationship Id="rId12" Type="http://schemas.openxmlformats.org/officeDocument/2006/relationships/image" Target="../media/image36.wmf"/><Relationship Id="rId2" Type="http://schemas.openxmlformats.org/officeDocument/2006/relationships/image" Target="../media/image31.png"/><Relationship Id="rId1" Type="http://schemas.openxmlformats.org/officeDocument/2006/relationships/slideLayout" Target="../slideLayouts/slideLayout14.xml"/><Relationship Id="rId6" Type="http://schemas.openxmlformats.org/officeDocument/2006/relationships/image" Target="../media/image33.wmf"/><Relationship Id="rId11" Type="http://schemas.openxmlformats.org/officeDocument/2006/relationships/oleObject" Target="../embeddings/oleObject15.bin"/><Relationship Id="rId5" Type="http://schemas.openxmlformats.org/officeDocument/2006/relationships/oleObject" Target="../embeddings/oleObject12.bin"/><Relationship Id="rId15" Type="http://schemas.openxmlformats.org/officeDocument/2006/relationships/image" Target="../media/image38.png"/><Relationship Id="rId10" Type="http://schemas.openxmlformats.org/officeDocument/2006/relationships/image" Target="../media/image35.wmf"/><Relationship Id="rId4" Type="http://schemas.openxmlformats.org/officeDocument/2006/relationships/image" Target="../media/image32.wmf"/><Relationship Id="rId9" Type="http://schemas.openxmlformats.org/officeDocument/2006/relationships/oleObject" Target="../embeddings/oleObject14.bin"/><Relationship Id="rId14" Type="http://schemas.openxmlformats.org/officeDocument/2006/relationships/image" Target="../media/image37.wmf"/></Relationships>
</file>

<file path=ppt/slides/_rels/slide3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14.xml"/><Relationship Id="rId4" Type="http://schemas.openxmlformats.org/officeDocument/2006/relationships/image" Target="../media/image45.png"/></Relationships>
</file>

<file path=ppt/slides/_rels/slide3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a:extLst>
              <a:ext uri="{FF2B5EF4-FFF2-40B4-BE49-F238E27FC236}">
                <a16:creationId xmlns:a16="http://schemas.microsoft.com/office/drawing/2014/main" id="{8ED34657-971F-4D27-8C2D-89B144737DC3}"/>
              </a:ext>
            </a:extLst>
          </p:cNvPr>
          <p:cNvPicPr>
            <a:picLocks noChangeAspect="1"/>
          </p:cNvPicPr>
          <p:nvPr/>
        </p:nvPicPr>
        <p:blipFill>
          <a:blip r:embed="rId2"/>
          <a:stretch>
            <a:fillRect/>
          </a:stretch>
        </p:blipFill>
        <p:spPr>
          <a:xfrm>
            <a:off x="4504738" y="0"/>
            <a:ext cx="4639262" cy="6858000"/>
          </a:xfrm>
          <a:prstGeom prst="rect">
            <a:avLst/>
          </a:prstGeom>
        </p:spPr>
      </p:pic>
      <p:sp>
        <p:nvSpPr>
          <p:cNvPr id="3" name="Прямоугольник 1">
            <a:extLst>
              <a:ext uri="{FF2B5EF4-FFF2-40B4-BE49-F238E27FC236}">
                <a16:creationId xmlns:a16="http://schemas.microsoft.com/office/drawing/2014/main" id="{7ACFBE37-C740-DC02-5A21-3B6E3023520B}"/>
              </a:ext>
            </a:extLst>
          </p:cNvPr>
          <p:cNvSpPr/>
          <p:nvPr/>
        </p:nvSpPr>
        <p:spPr>
          <a:xfrm>
            <a:off x="310394" y="808934"/>
            <a:ext cx="4549638" cy="2169825"/>
          </a:xfrm>
          <a:prstGeom prst="rect">
            <a:avLst/>
          </a:prstGeom>
        </p:spPr>
        <p:txBody>
          <a:bodyPr wrap="square">
            <a:spAutoFit/>
          </a:bodyPr>
          <a:lstStyle/>
          <a:p>
            <a:pPr algn="just" eaLnBrk="0" fontAlgn="base" hangingPunct="0">
              <a:spcBef>
                <a:spcPct val="0"/>
              </a:spcBef>
              <a:spcAft>
                <a:spcPct val="0"/>
              </a:spcAft>
            </a:pPr>
            <a:r>
              <a:rPr lang="uk-UA" sz="2500" dirty="0" bmk="">
                <a:latin typeface="Calibri" panose="020F0502020204030204" pitchFamily="34" charset="0"/>
              </a:rPr>
              <a:t>Пістунов І.М.</a:t>
            </a:r>
          </a:p>
          <a:p>
            <a:pPr algn="just" eaLnBrk="0" fontAlgn="base" hangingPunct="0">
              <a:spcBef>
                <a:spcPct val="0"/>
              </a:spcBef>
              <a:spcAft>
                <a:spcPct val="0"/>
              </a:spcAft>
            </a:pPr>
            <a:r>
              <a:rPr lang="uk-UA" sz="3000" b="1" dirty="0">
                <a:latin typeface="Calibri" panose="020F0502020204030204" pitchFamily="34" charset="0"/>
                <a:cs typeface="Arial" panose="020B0604020202020204" pitchFamily="34" charset="0"/>
              </a:rPr>
              <a:t>Корпоративний фінансовий менеджмент.</a:t>
            </a:r>
            <a:r>
              <a:rPr lang="uk-UA" sz="3000" b="1" dirty="0">
                <a:latin typeface="Calibri" panose="020F0502020204030204" pitchFamily="34" charset="0"/>
              </a:rPr>
              <a:t> </a:t>
            </a:r>
            <a:r>
              <a:rPr lang="uk-UA" sz="2500" dirty="0">
                <a:latin typeface="Calibri" panose="020F0502020204030204" pitchFamily="34" charset="0"/>
              </a:rPr>
              <a:t>навч. </a:t>
            </a:r>
            <a:r>
              <a:rPr lang="uk-UA" sz="2500" dirty="0" err="1">
                <a:latin typeface="Calibri" panose="020F0502020204030204" pitchFamily="34" charset="0"/>
              </a:rPr>
              <a:t>наоч</a:t>
            </a:r>
            <a:r>
              <a:rPr lang="uk-UA" sz="2500" dirty="0">
                <a:latin typeface="Calibri" panose="020F0502020204030204" pitchFamily="34" charset="0"/>
              </a:rPr>
              <a:t>. посіб.</a:t>
            </a:r>
            <a:r>
              <a:rPr lang="uk-UA" sz="2500" dirty="0" bmk="">
                <a:latin typeface="Calibri" panose="020F0502020204030204" pitchFamily="34" charset="0"/>
              </a:rPr>
              <a:t> Дніпро : НТУ «ДП», 202</a:t>
            </a:r>
            <a:r>
              <a:rPr lang="en-US" sz="2500" dirty="0" bmk="">
                <a:latin typeface="Calibri" panose="020F0502020204030204" pitchFamily="34" charset="0"/>
              </a:rPr>
              <a:t>6</a:t>
            </a:r>
            <a:r>
              <a:rPr lang="uk-UA" sz="2500" dirty="0" bmk="">
                <a:latin typeface="Calibri" panose="020F0502020204030204" pitchFamily="34" charset="0"/>
              </a:rPr>
              <a:t>.   </a:t>
            </a:r>
            <a:r>
              <a:rPr lang="en-US" sz="2500" dirty="0" bmk="">
                <a:latin typeface="Calibri" panose="020F0502020204030204" pitchFamily="34" charset="0"/>
              </a:rPr>
              <a:t>33</a:t>
            </a:r>
            <a:r>
              <a:rPr lang="uk-UA" sz="2500" dirty="0" bmk="">
                <a:latin typeface="Calibri" panose="020F0502020204030204" pitchFamily="34" charset="0"/>
              </a:rPr>
              <a:t> с.</a:t>
            </a:r>
          </a:p>
        </p:txBody>
      </p:sp>
      <p:sp>
        <p:nvSpPr>
          <p:cNvPr id="4" name="Прямоугольник 6">
            <a:extLst>
              <a:ext uri="{FF2B5EF4-FFF2-40B4-BE49-F238E27FC236}">
                <a16:creationId xmlns:a16="http://schemas.microsoft.com/office/drawing/2014/main" id="{3C3BF246-303F-7C3D-17EE-340743695446}"/>
              </a:ext>
            </a:extLst>
          </p:cNvPr>
          <p:cNvSpPr/>
          <p:nvPr/>
        </p:nvSpPr>
        <p:spPr>
          <a:xfrm>
            <a:off x="179512" y="3496705"/>
            <a:ext cx="4896544" cy="2169825"/>
          </a:xfrm>
          <a:prstGeom prst="rect">
            <a:avLst/>
          </a:prstGeom>
        </p:spPr>
        <p:txBody>
          <a:bodyPr wrap="square">
            <a:spAutoFit/>
          </a:bodyPr>
          <a:lstStyle/>
          <a:p>
            <a:pPr algn="just">
              <a:defRPr/>
            </a:pPr>
            <a:r>
              <a:rPr lang="uk-UA" sz="1500" dirty="0">
                <a:latin typeface="Calibri" panose="020F0502020204030204" pitchFamily="34" charset="0"/>
                <a:ea typeface="Times New Roman" pitchFamily="18" charset="0"/>
                <a:cs typeface="Times New Roman" pitchFamily="18" charset="0"/>
              </a:rPr>
              <a:t>В посібнику розглядаються практичні питання стосовно використання оптимальних розрахунків при розробці та оцінюванні інвестиційних проектів. Описано порядок  розрахунків програмою </a:t>
            </a:r>
            <a:r>
              <a:rPr lang="en-US" sz="1500" dirty="0">
                <a:latin typeface="Calibri" panose="020F0502020204030204" pitchFamily="34" charset="0"/>
                <a:ea typeface="Times New Roman" pitchFamily="18" charset="0"/>
                <a:cs typeface="Times New Roman" pitchFamily="18" charset="0"/>
              </a:rPr>
              <a:t>Excel.</a:t>
            </a:r>
            <a:endParaRPr lang="uk-UA" sz="1500" dirty="0">
              <a:latin typeface="Calibri" panose="020F0502020204030204" pitchFamily="34" charset="0"/>
              <a:ea typeface="Times New Roman" pitchFamily="18" charset="0"/>
              <a:cs typeface="Times New Roman" pitchFamily="18" charset="0"/>
            </a:endParaRPr>
          </a:p>
          <a:p>
            <a:pPr algn="just">
              <a:defRPr/>
            </a:pPr>
            <a:endParaRPr lang="en-US" sz="1500" dirty="0">
              <a:latin typeface="Calibri" panose="020F0502020204030204" pitchFamily="34" charset="0"/>
              <a:ea typeface="Times New Roman" pitchFamily="18" charset="0"/>
              <a:cs typeface="Times New Roman" pitchFamily="18" charset="0"/>
            </a:endParaRPr>
          </a:p>
          <a:p>
            <a:pPr algn="just">
              <a:defRPr/>
            </a:pPr>
            <a:r>
              <a:rPr lang="uk-UA" sz="1500" dirty="0">
                <a:latin typeface="Calibri" panose="020F0502020204030204" pitchFamily="34" charset="0"/>
                <a:ea typeface="Times New Roman" pitchFamily="18" charset="0"/>
                <a:cs typeface="Times New Roman" pitchFamily="18" charset="0"/>
              </a:rPr>
              <a:t>Призначено для студентів спеціальності 051 «Економіка», 071 «Облік і оподаткування», 072 «Фінанси, банківська справа та страхування»,  073 «Менеджмент», 292 «Міжнародні економічні відносини»  </a:t>
            </a:r>
            <a:endParaRPr lang="uk-UA" sz="1500" dirty="0">
              <a:solidFill>
                <a:schemeClr val="accent2">
                  <a:lumMod val="75000"/>
                </a:schemeClr>
              </a:solidFill>
              <a:latin typeface="Calibri" panose="020F0502020204030204" pitchFamily="34" charset="0"/>
            </a:endParaRPr>
          </a:p>
        </p:txBody>
      </p:sp>
      <p:sp>
        <p:nvSpPr>
          <p:cNvPr id="7" name="Прямоугольник 5">
            <a:extLst>
              <a:ext uri="{FF2B5EF4-FFF2-40B4-BE49-F238E27FC236}">
                <a16:creationId xmlns:a16="http://schemas.microsoft.com/office/drawing/2014/main" id="{DE1D347B-0CBD-04FF-7804-2C297762A22A}"/>
              </a:ext>
            </a:extLst>
          </p:cNvPr>
          <p:cNvSpPr/>
          <p:nvPr/>
        </p:nvSpPr>
        <p:spPr>
          <a:xfrm>
            <a:off x="107504" y="6021288"/>
            <a:ext cx="6001067" cy="830997"/>
          </a:xfrm>
          <a:prstGeom prst="rect">
            <a:avLst/>
          </a:prstGeom>
        </p:spPr>
        <p:txBody>
          <a:bodyPr wrap="square">
            <a:spAutoFit/>
          </a:bodyPr>
          <a:lstStyle/>
          <a:p>
            <a:pPr algn="just">
              <a:defRPr/>
            </a:pPr>
            <a:r>
              <a:rPr lang="uk-UA" sz="1200" b="1" dirty="0">
                <a:cs typeface="Times New Roman" pitchFamily="18" charset="0"/>
              </a:rPr>
              <a:t>Рецензенти: </a:t>
            </a:r>
          </a:p>
          <a:p>
            <a:pPr algn="just">
              <a:defRPr/>
            </a:pPr>
            <a:r>
              <a:rPr lang="uk-UA" sz="1200" b="1" dirty="0">
                <a:cs typeface="Times New Roman" pitchFamily="18" charset="0"/>
              </a:rPr>
              <a:t>Васильєва Н.К., </a:t>
            </a:r>
            <a:r>
              <a:rPr lang="uk-UA" sz="1200" dirty="0"/>
              <a:t>завідувач каф. інформаційних систем Д</a:t>
            </a:r>
            <a:r>
              <a:rPr lang="uk-UA" sz="1200" dirty="0">
                <a:cs typeface="Times New Roman" pitchFamily="18" charset="0"/>
              </a:rPr>
              <a:t>ДАЕУ, </a:t>
            </a:r>
            <a:r>
              <a:rPr lang="uk-UA" sz="1200" dirty="0" err="1">
                <a:cs typeface="Times New Roman" pitchFamily="18" charset="0"/>
              </a:rPr>
              <a:t>д.е.н</a:t>
            </a:r>
            <a:r>
              <a:rPr lang="uk-UA" sz="1200" dirty="0">
                <a:cs typeface="Times New Roman" pitchFamily="18" charset="0"/>
              </a:rPr>
              <a:t>., проф.</a:t>
            </a:r>
            <a:endParaRPr lang="uk-UA" sz="1200" dirty="0"/>
          </a:p>
          <a:p>
            <a:pPr algn="just">
              <a:defRPr/>
            </a:pPr>
            <a:r>
              <a:rPr lang="uk-UA" sz="1200" b="1" dirty="0" err="1">
                <a:cs typeface="Times New Roman" pitchFamily="18" charset="0"/>
              </a:rPr>
              <a:t>Алексеєв</a:t>
            </a:r>
            <a:r>
              <a:rPr lang="uk-UA" sz="1200" b="1" dirty="0">
                <a:cs typeface="Times New Roman" pitchFamily="18" charset="0"/>
              </a:rPr>
              <a:t> М.О., </a:t>
            </a:r>
            <a:r>
              <a:rPr lang="uk-UA" sz="1200" dirty="0">
                <a:cs typeface="Times New Roman" pitchFamily="18" charset="0"/>
              </a:rPr>
              <a:t>зав каф. програмних засобів комп’ютерних систем НТУ “ДП”, проф.</a:t>
            </a:r>
            <a:endParaRPr lang="uk-UA" sz="1200" b="1" dirty="0">
              <a:cs typeface="Times New Roman" pitchFamily="18" charset="0"/>
            </a:endParaRPr>
          </a:p>
        </p:txBody>
      </p:sp>
    </p:spTree>
    <p:extLst>
      <p:ext uri="{BB962C8B-B14F-4D97-AF65-F5344CB8AC3E}">
        <p14:creationId xmlns:p14="http://schemas.microsoft.com/office/powerpoint/2010/main" val="11552277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4">
            <a:extLst>
              <a:ext uri="{FF2B5EF4-FFF2-40B4-BE49-F238E27FC236}">
                <a16:creationId xmlns:a16="http://schemas.microsoft.com/office/drawing/2014/main" id="{3CE5EF16-CF97-48CD-AA36-7117F492093D}"/>
              </a:ext>
            </a:extLst>
          </p:cNvPr>
          <p:cNvSpPr txBox="1">
            <a:spLocks noChangeArrowheads="1"/>
          </p:cNvSpPr>
          <p:nvPr/>
        </p:nvSpPr>
        <p:spPr bwMode="auto">
          <a:xfrm>
            <a:off x="0" y="404813"/>
            <a:ext cx="8964613"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uk-UA" altLang="uk-UA" sz="4000" b="1" dirty="0">
                <a:solidFill>
                  <a:srgbClr val="FF3300"/>
                </a:solidFill>
              </a:rPr>
              <a:t>ЗМІСТ</a:t>
            </a:r>
            <a:endParaRPr lang="ru-RU" altLang="uk-UA" sz="4000" dirty="0">
              <a:solidFill>
                <a:srgbClr val="FF3300"/>
              </a:solidFill>
            </a:endParaRPr>
          </a:p>
        </p:txBody>
      </p:sp>
      <p:sp>
        <p:nvSpPr>
          <p:cNvPr id="2" name="TextBox 1">
            <a:extLst>
              <a:ext uri="{FF2B5EF4-FFF2-40B4-BE49-F238E27FC236}">
                <a16:creationId xmlns:a16="http://schemas.microsoft.com/office/drawing/2014/main" id="{7CB85900-A86B-4502-EADD-4B7341522BA0}"/>
              </a:ext>
            </a:extLst>
          </p:cNvPr>
          <p:cNvSpPr txBox="1"/>
          <p:nvPr/>
        </p:nvSpPr>
        <p:spPr>
          <a:xfrm>
            <a:off x="179512" y="1556792"/>
            <a:ext cx="8640960" cy="3693319"/>
          </a:xfrm>
          <a:prstGeom prst="rect">
            <a:avLst/>
          </a:prstGeom>
          <a:noFill/>
        </p:spPr>
        <p:txBody>
          <a:bodyPr wrap="square" rtlCol="0">
            <a:spAutoFit/>
          </a:bodyPr>
          <a:lstStyle/>
          <a:p>
            <a:r>
              <a:rPr lang="uk-UA" dirty="0"/>
              <a:t>Сутність корпоративного фінансового менеджменту………………………...3</a:t>
            </a:r>
          </a:p>
          <a:p>
            <a:r>
              <a:rPr lang="uk-UA" altLang="uk-UA" sz="1800" kern="0" dirty="0"/>
              <a:t>Інвестиційне проектування підприємницької  діяльності………………….11</a:t>
            </a:r>
          </a:p>
          <a:p>
            <a:r>
              <a:rPr lang="uk-UA" altLang="uk-UA" sz="1800" dirty="0"/>
              <a:t>Управління інвестиційним проектом…………………………………………..15</a:t>
            </a:r>
          </a:p>
          <a:p>
            <a:r>
              <a:rPr lang="uk-UA" altLang="uk-UA" sz="1800" dirty="0"/>
              <a:t>Визначення ефективності інвестиційного проекту………………………….19</a:t>
            </a:r>
          </a:p>
          <a:p>
            <a:r>
              <a:rPr lang="uk-UA" altLang="uk-UA" sz="1800" dirty="0"/>
              <a:t>Розрахунок норми дисконту…………………………………………………….22</a:t>
            </a:r>
          </a:p>
          <a:p>
            <a:r>
              <a:rPr lang="uk-UA" altLang="uk-UA" sz="1800" dirty="0"/>
              <a:t>Точка i рівень беззбитковості……………………………………………………24</a:t>
            </a:r>
          </a:p>
          <a:p>
            <a:r>
              <a:rPr lang="uk-UA" altLang="uk-UA" dirty="0"/>
              <a:t>Точка беззбитковості </a:t>
            </a:r>
            <a:r>
              <a:rPr lang="uk-UA" altLang="uk-UA" dirty="0" err="1"/>
              <a:t>багатопродуктового</a:t>
            </a:r>
            <a:r>
              <a:rPr lang="uk-UA" altLang="uk-UA" dirty="0"/>
              <a:t> виробництва……………………26</a:t>
            </a:r>
          </a:p>
          <a:p>
            <a:r>
              <a:rPr lang="uk-UA" altLang="uk-UA" sz="1800" dirty="0"/>
              <a:t>Поняття оптимального балансу………………………………………………..27</a:t>
            </a:r>
          </a:p>
          <a:p>
            <a:r>
              <a:rPr lang="uk-UA" altLang="uk-UA" sz="1800" dirty="0"/>
              <a:t>Оптимальний вибір обсягу інвестицій при диверсифікації капіталу……..29</a:t>
            </a:r>
          </a:p>
          <a:p>
            <a:endParaRPr lang="uk-UA" altLang="uk-UA" dirty="0"/>
          </a:p>
          <a:p>
            <a:endParaRPr lang="uk-UA" dirty="0"/>
          </a:p>
          <a:p>
            <a:endParaRPr lang="uk-UA" altLang="uk-UA" sz="1800" kern="0" dirty="0"/>
          </a:p>
          <a:p>
            <a:endParaRPr lang="uk-UA"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тексту 2">
            <a:extLst>
              <a:ext uri="{FF2B5EF4-FFF2-40B4-BE49-F238E27FC236}">
                <a16:creationId xmlns:a16="http://schemas.microsoft.com/office/drawing/2014/main" id="{8EBE60EB-2C60-A2C4-D70D-211416987C4F}"/>
              </a:ext>
            </a:extLst>
          </p:cNvPr>
          <p:cNvSpPr>
            <a:spLocks noGrp="1"/>
          </p:cNvSpPr>
          <p:nvPr>
            <p:ph type="body" sz="quarter" idx="11"/>
          </p:nvPr>
        </p:nvSpPr>
        <p:spPr/>
        <p:txBody>
          <a:bodyPr/>
          <a:lstStyle/>
          <a:p>
            <a:endParaRPr lang="uk-UA"/>
          </a:p>
        </p:txBody>
      </p:sp>
      <p:pic>
        <p:nvPicPr>
          <p:cNvPr id="5" name="Рисунок 4">
            <a:extLst>
              <a:ext uri="{FF2B5EF4-FFF2-40B4-BE49-F238E27FC236}">
                <a16:creationId xmlns:a16="http://schemas.microsoft.com/office/drawing/2014/main" id="{BEC3CC8A-B168-4A3E-FD2F-0809D2A01258}"/>
              </a:ext>
            </a:extLst>
          </p:cNvPr>
          <p:cNvPicPr>
            <a:picLocks noChangeAspect="1"/>
          </p:cNvPicPr>
          <p:nvPr/>
        </p:nvPicPr>
        <p:blipFill>
          <a:blip r:embed="rId2"/>
          <a:stretch>
            <a:fillRect/>
          </a:stretch>
        </p:blipFill>
        <p:spPr>
          <a:xfrm>
            <a:off x="611560" y="216024"/>
            <a:ext cx="8532440" cy="5996178"/>
          </a:xfrm>
          <a:prstGeom prst="rect">
            <a:avLst/>
          </a:prstGeom>
        </p:spPr>
      </p:pic>
    </p:spTree>
    <p:extLst>
      <p:ext uri="{BB962C8B-B14F-4D97-AF65-F5344CB8AC3E}">
        <p14:creationId xmlns:p14="http://schemas.microsoft.com/office/powerpoint/2010/main" val="28489354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тексту 2">
            <a:extLst>
              <a:ext uri="{FF2B5EF4-FFF2-40B4-BE49-F238E27FC236}">
                <a16:creationId xmlns:a16="http://schemas.microsoft.com/office/drawing/2014/main" id="{73DA2A9B-BC3D-0715-CDB8-C5233023045D}"/>
              </a:ext>
            </a:extLst>
          </p:cNvPr>
          <p:cNvSpPr>
            <a:spLocks noGrp="1"/>
          </p:cNvSpPr>
          <p:nvPr>
            <p:ph type="body" sz="quarter" idx="11"/>
          </p:nvPr>
        </p:nvSpPr>
        <p:spPr/>
        <p:txBody>
          <a:bodyPr/>
          <a:lstStyle/>
          <a:p>
            <a:endParaRPr lang="uk-UA"/>
          </a:p>
        </p:txBody>
      </p:sp>
      <p:pic>
        <p:nvPicPr>
          <p:cNvPr id="5" name="Рисунок 4">
            <a:extLst>
              <a:ext uri="{FF2B5EF4-FFF2-40B4-BE49-F238E27FC236}">
                <a16:creationId xmlns:a16="http://schemas.microsoft.com/office/drawing/2014/main" id="{C3795F07-03AA-4F5A-26D0-3D32F5BC3EC0}"/>
              </a:ext>
            </a:extLst>
          </p:cNvPr>
          <p:cNvPicPr>
            <a:picLocks noChangeAspect="1"/>
          </p:cNvPicPr>
          <p:nvPr/>
        </p:nvPicPr>
        <p:blipFill>
          <a:blip r:embed="rId2"/>
          <a:stretch>
            <a:fillRect/>
          </a:stretch>
        </p:blipFill>
        <p:spPr>
          <a:xfrm>
            <a:off x="0" y="635673"/>
            <a:ext cx="9144000" cy="5586653"/>
          </a:xfrm>
          <a:prstGeom prst="rect">
            <a:avLst/>
          </a:prstGeom>
        </p:spPr>
      </p:pic>
    </p:spTree>
    <p:extLst>
      <p:ext uri="{BB962C8B-B14F-4D97-AF65-F5344CB8AC3E}">
        <p14:creationId xmlns:p14="http://schemas.microsoft.com/office/powerpoint/2010/main" val="41188110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тексту 2">
            <a:extLst>
              <a:ext uri="{FF2B5EF4-FFF2-40B4-BE49-F238E27FC236}">
                <a16:creationId xmlns:a16="http://schemas.microsoft.com/office/drawing/2014/main" id="{96580848-A9EB-4128-CA25-F86375EF9FDA}"/>
              </a:ext>
            </a:extLst>
          </p:cNvPr>
          <p:cNvSpPr>
            <a:spLocks noGrp="1"/>
          </p:cNvSpPr>
          <p:nvPr>
            <p:ph type="body" sz="quarter" idx="11"/>
          </p:nvPr>
        </p:nvSpPr>
        <p:spPr/>
        <p:txBody>
          <a:bodyPr/>
          <a:lstStyle/>
          <a:p>
            <a:endParaRPr lang="uk-UA"/>
          </a:p>
        </p:txBody>
      </p:sp>
      <p:pic>
        <p:nvPicPr>
          <p:cNvPr id="5" name="Рисунок 4">
            <a:extLst>
              <a:ext uri="{FF2B5EF4-FFF2-40B4-BE49-F238E27FC236}">
                <a16:creationId xmlns:a16="http://schemas.microsoft.com/office/drawing/2014/main" id="{E1E71C20-5B75-DD67-168A-A9BCC1FAAF4F}"/>
              </a:ext>
            </a:extLst>
          </p:cNvPr>
          <p:cNvPicPr>
            <a:picLocks noChangeAspect="1"/>
          </p:cNvPicPr>
          <p:nvPr/>
        </p:nvPicPr>
        <p:blipFill>
          <a:blip r:embed="rId2"/>
          <a:stretch>
            <a:fillRect/>
          </a:stretch>
        </p:blipFill>
        <p:spPr>
          <a:xfrm>
            <a:off x="0" y="138142"/>
            <a:ext cx="8596576" cy="6187687"/>
          </a:xfrm>
          <a:prstGeom prst="rect">
            <a:avLst/>
          </a:prstGeom>
        </p:spPr>
      </p:pic>
    </p:spTree>
    <p:extLst>
      <p:ext uri="{BB962C8B-B14F-4D97-AF65-F5344CB8AC3E}">
        <p14:creationId xmlns:p14="http://schemas.microsoft.com/office/powerpoint/2010/main" val="38930539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тексту 2">
            <a:extLst>
              <a:ext uri="{FF2B5EF4-FFF2-40B4-BE49-F238E27FC236}">
                <a16:creationId xmlns:a16="http://schemas.microsoft.com/office/drawing/2014/main" id="{BDDA76FC-3C43-B8D7-4850-E4E4E92F3332}"/>
              </a:ext>
            </a:extLst>
          </p:cNvPr>
          <p:cNvSpPr>
            <a:spLocks noGrp="1"/>
          </p:cNvSpPr>
          <p:nvPr>
            <p:ph type="body" sz="quarter" idx="11"/>
          </p:nvPr>
        </p:nvSpPr>
        <p:spPr/>
        <p:txBody>
          <a:bodyPr/>
          <a:lstStyle/>
          <a:p>
            <a:endParaRPr lang="uk-UA"/>
          </a:p>
        </p:txBody>
      </p:sp>
      <p:pic>
        <p:nvPicPr>
          <p:cNvPr id="5" name="Рисунок 4">
            <a:extLst>
              <a:ext uri="{FF2B5EF4-FFF2-40B4-BE49-F238E27FC236}">
                <a16:creationId xmlns:a16="http://schemas.microsoft.com/office/drawing/2014/main" id="{D2CDA6CA-FA88-41EB-4D56-DE54C5158F2C}"/>
              </a:ext>
            </a:extLst>
          </p:cNvPr>
          <p:cNvPicPr>
            <a:picLocks noChangeAspect="1"/>
          </p:cNvPicPr>
          <p:nvPr/>
        </p:nvPicPr>
        <p:blipFill>
          <a:blip r:embed="rId2"/>
          <a:stretch>
            <a:fillRect/>
          </a:stretch>
        </p:blipFill>
        <p:spPr>
          <a:xfrm>
            <a:off x="0" y="322127"/>
            <a:ext cx="8892480" cy="6042827"/>
          </a:xfrm>
          <a:prstGeom prst="rect">
            <a:avLst/>
          </a:prstGeom>
        </p:spPr>
      </p:pic>
    </p:spTree>
    <p:extLst>
      <p:ext uri="{BB962C8B-B14F-4D97-AF65-F5344CB8AC3E}">
        <p14:creationId xmlns:p14="http://schemas.microsoft.com/office/powerpoint/2010/main" val="42198228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тексту 1">
            <a:extLst>
              <a:ext uri="{FF2B5EF4-FFF2-40B4-BE49-F238E27FC236}">
                <a16:creationId xmlns:a16="http://schemas.microsoft.com/office/drawing/2014/main" id="{1232CB72-3D01-861B-C5A5-8472638ADA2F}"/>
              </a:ext>
            </a:extLst>
          </p:cNvPr>
          <p:cNvSpPr>
            <a:spLocks noGrp="1"/>
          </p:cNvSpPr>
          <p:nvPr>
            <p:ph type="body" sz="quarter" idx="10"/>
          </p:nvPr>
        </p:nvSpPr>
        <p:spPr/>
        <p:txBody>
          <a:bodyPr/>
          <a:lstStyle/>
          <a:p>
            <a:endParaRPr lang="uk-UA"/>
          </a:p>
        </p:txBody>
      </p:sp>
      <p:sp>
        <p:nvSpPr>
          <p:cNvPr id="3" name="Місце для тексту 2">
            <a:extLst>
              <a:ext uri="{FF2B5EF4-FFF2-40B4-BE49-F238E27FC236}">
                <a16:creationId xmlns:a16="http://schemas.microsoft.com/office/drawing/2014/main" id="{7282663D-9178-C6FD-FAC5-329F58C44F26}"/>
              </a:ext>
            </a:extLst>
          </p:cNvPr>
          <p:cNvSpPr>
            <a:spLocks noGrp="1"/>
          </p:cNvSpPr>
          <p:nvPr>
            <p:ph type="body" sz="quarter" idx="11"/>
          </p:nvPr>
        </p:nvSpPr>
        <p:spPr/>
        <p:txBody>
          <a:bodyPr/>
          <a:lstStyle/>
          <a:p>
            <a:endParaRPr lang="uk-UA"/>
          </a:p>
        </p:txBody>
      </p:sp>
      <p:pic>
        <p:nvPicPr>
          <p:cNvPr id="5" name="Рисунок 4">
            <a:extLst>
              <a:ext uri="{FF2B5EF4-FFF2-40B4-BE49-F238E27FC236}">
                <a16:creationId xmlns:a16="http://schemas.microsoft.com/office/drawing/2014/main" id="{3A020F70-0750-534B-4291-83CC4FD657A3}"/>
              </a:ext>
            </a:extLst>
          </p:cNvPr>
          <p:cNvPicPr>
            <a:picLocks noChangeAspect="1"/>
          </p:cNvPicPr>
          <p:nvPr/>
        </p:nvPicPr>
        <p:blipFill>
          <a:blip r:embed="rId2"/>
          <a:stretch>
            <a:fillRect/>
          </a:stretch>
        </p:blipFill>
        <p:spPr>
          <a:xfrm>
            <a:off x="0" y="155222"/>
            <a:ext cx="8862995" cy="6346343"/>
          </a:xfrm>
          <a:prstGeom prst="rect">
            <a:avLst/>
          </a:prstGeom>
        </p:spPr>
      </p:pic>
    </p:spTree>
    <p:extLst>
      <p:ext uri="{BB962C8B-B14F-4D97-AF65-F5344CB8AC3E}">
        <p14:creationId xmlns:p14="http://schemas.microsoft.com/office/powerpoint/2010/main" val="30850415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тексту 2">
            <a:extLst>
              <a:ext uri="{FF2B5EF4-FFF2-40B4-BE49-F238E27FC236}">
                <a16:creationId xmlns:a16="http://schemas.microsoft.com/office/drawing/2014/main" id="{F63FF50C-B391-9AFF-1624-D61C752749C0}"/>
              </a:ext>
            </a:extLst>
          </p:cNvPr>
          <p:cNvSpPr>
            <a:spLocks noGrp="1"/>
          </p:cNvSpPr>
          <p:nvPr>
            <p:ph type="body" sz="quarter" idx="11"/>
          </p:nvPr>
        </p:nvSpPr>
        <p:spPr/>
        <p:txBody>
          <a:bodyPr/>
          <a:lstStyle/>
          <a:p>
            <a:endParaRPr lang="uk-UA"/>
          </a:p>
        </p:txBody>
      </p:sp>
      <p:pic>
        <p:nvPicPr>
          <p:cNvPr id="5" name="Рисунок 4">
            <a:extLst>
              <a:ext uri="{FF2B5EF4-FFF2-40B4-BE49-F238E27FC236}">
                <a16:creationId xmlns:a16="http://schemas.microsoft.com/office/drawing/2014/main" id="{C2189143-387A-0067-07FB-8099718BDA89}"/>
              </a:ext>
            </a:extLst>
          </p:cNvPr>
          <p:cNvPicPr>
            <a:picLocks noChangeAspect="1"/>
          </p:cNvPicPr>
          <p:nvPr/>
        </p:nvPicPr>
        <p:blipFill>
          <a:blip r:embed="rId2"/>
          <a:stretch>
            <a:fillRect/>
          </a:stretch>
        </p:blipFill>
        <p:spPr>
          <a:xfrm>
            <a:off x="0" y="125205"/>
            <a:ext cx="8820472" cy="6373804"/>
          </a:xfrm>
          <a:prstGeom prst="rect">
            <a:avLst/>
          </a:prstGeom>
        </p:spPr>
      </p:pic>
    </p:spTree>
    <p:extLst>
      <p:ext uri="{BB962C8B-B14F-4D97-AF65-F5344CB8AC3E}">
        <p14:creationId xmlns:p14="http://schemas.microsoft.com/office/powerpoint/2010/main" val="41827792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тексту 1">
            <a:extLst>
              <a:ext uri="{FF2B5EF4-FFF2-40B4-BE49-F238E27FC236}">
                <a16:creationId xmlns:a16="http://schemas.microsoft.com/office/drawing/2014/main" id="{C5A07C3B-242B-4820-68F0-DA3C20FFB659}"/>
              </a:ext>
            </a:extLst>
          </p:cNvPr>
          <p:cNvSpPr>
            <a:spLocks noGrp="1"/>
          </p:cNvSpPr>
          <p:nvPr>
            <p:ph type="body" sz="quarter" idx="10"/>
          </p:nvPr>
        </p:nvSpPr>
        <p:spPr/>
        <p:txBody>
          <a:bodyPr/>
          <a:lstStyle/>
          <a:p>
            <a:endParaRPr lang="uk-UA"/>
          </a:p>
        </p:txBody>
      </p:sp>
      <p:sp>
        <p:nvSpPr>
          <p:cNvPr id="3" name="Місце для тексту 2">
            <a:extLst>
              <a:ext uri="{FF2B5EF4-FFF2-40B4-BE49-F238E27FC236}">
                <a16:creationId xmlns:a16="http://schemas.microsoft.com/office/drawing/2014/main" id="{2487ED7B-2B50-72DA-E2C0-C136FA463EB8}"/>
              </a:ext>
            </a:extLst>
          </p:cNvPr>
          <p:cNvSpPr>
            <a:spLocks noGrp="1"/>
          </p:cNvSpPr>
          <p:nvPr>
            <p:ph type="body" sz="quarter" idx="11"/>
          </p:nvPr>
        </p:nvSpPr>
        <p:spPr/>
        <p:txBody>
          <a:bodyPr/>
          <a:lstStyle/>
          <a:p>
            <a:endParaRPr lang="uk-UA"/>
          </a:p>
        </p:txBody>
      </p:sp>
      <p:pic>
        <p:nvPicPr>
          <p:cNvPr id="5" name="Рисунок 4">
            <a:extLst>
              <a:ext uri="{FF2B5EF4-FFF2-40B4-BE49-F238E27FC236}">
                <a16:creationId xmlns:a16="http://schemas.microsoft.com/office/drawing/2014/main" id="{1FA9D50C-FE8D-3138-F439-E52B4269E85A}"/>
              </a:ext>
            </a:extLst>
          </p:cNvPr>
          <p:cNvPicPr>
            <a:picLocks noChangeAspect="1"/>
          </p:cNvPicPr>
          <p:nvPr/>
        </p:nvPicPr>
        <p:blipFill>
          <a:blip r:embed="rId2"/>
          <a:stretch>
            <a:fillRect/>
          </a:stretch>
        </p:blipFill>
        <p:spPr>
          <a:xfrm>
            <a:off x="0" y="159818"/>
            <a:ext cx="8460432" cy="6049584"/>
          </a:xfrm>
          <a:prstGeom prst="rect">
            <a:avLst/>
          </a:prstGeom>
        </p:spPr>
      </p:pic>
    </p:spTree>
    <p:extLst>
      <p:ext uri="{BB962C8B-B14F-4D97-AF65-F5344CB8AC3E}">
        <p14:creationId xmlns:p14="http://schemas.microsoft.com/office/powerpoint/2010/main" val="27061245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тексту 2">
            <a:extLst>
              <a:ext uri="{FF2B5EF4-FFF2-40B4-BE49-F238E27FC236}">
                <a16:creationId xmlns:a16="http://schemas.microsoft.com/office/drawing/2014/main" id="{C559E079-9BE5-3953-3011-49D0288855A3}"/>
              </a:ext>
            </a:extLst>
          </p:cNvPr>
          <p:cNvSpPr>
            <a:spLocks noGrp="1"/>
          </p:cNvSpPr>
          <p:nvPr>
            <p:ph type="body" sz="quarter" idx="11"/>
          </p:nvPr>
        </p:nvSpPr>
        <p:spPr/>
        <p:txBody>
          <a:bodyPr/>
          <a:lstStyle/>
          <a:p>
            <a:endParaRPr lang="uk-UA"/>
          </a:p>
        </p:txBody>
      </p:sp>
      <p:pic>
        <p:nvPicPr>
          <p:cNvPr id="5" name="Рисунок 4">
            <a:extLst>
              <a:ext uri="{FF2B5EF4-FFF2-40B4-BE49-F238E27FC236}">
                <a16:creationId xmlns:a16="http://schemas.microsoft.com/office/drawing/2014/main" id="{56D5F2E7-7927-7EC0-794D-50691C3FF5DC}"/>
              </a:ext>
            </a:extLst>
          </p:cNvPr>
          <p:cNvPicPr>
            <a:picLocks noChangeAspect="1"/>
          </p:cNvPicPr>
          <p:nvPr/>
        </p:nvPicPr>
        <p:blipFill>
          <a:blip r:embed="rId2"/>
          <a:stretch>
            <a:fillRect/>
          </a:stretch>
        </p:blipFill>
        <p:spPr>
          <a:xfrm>
            <a:off x="0" y="133283"/>
            <a:ext cx="8654312" cy="6238444"/>
          </a:xfrm>
          <a:prstGeom prst="rect">
            <a:avLst/>
          </a:prstGeom>
        </p:spPr>
      </p:pic>
    </p:spTree>
    <p:extLst>
      <p:ext uri="{BB962C8B-B14F-4D97-AF65-F5344CB8AC3E}">
        <p14:creationId xmlns:p14="http://schemas.microsoft.com/office/powerpoint/2010/main" val="24293176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тексту 2">
            <a:extLst>
              <a:ext uri="{FF2B5EF4-FFF2-40B4-BE49-F238E27FC236}">
                <a16:creationId xmlns:a16="http://schemas.microsoft.com/office/drawing/2014/main" id="{91E06AC0-A57F-4B4E-93AF-BBF5EBC7013B}"/>
              </a:ext>
            </a:extLst>
          </p:cNvPr>
          <p:cNvSpPr>
            <a:spLocks noGrp="1"/>
          </p:cNvSpPr>
          <p:nvPr>
            <p:ph type="body" sz="quarter" idx="11"/>
          </p:nvPr>
        </p:nvSpPr>
        <p:spPr/>
        <p:txBody>
          <a:bodyPr/>
          <a:lstStyle/>
          <a:p>
            <a:endParaRPr lang="uk-UA"/>
          </a:p>
        </p:txBody>
      </p:sp>
      <p:sp>
        <p:nvSpPr>
          <p:cNvPr id="4" name="Rectangle 3">
            <a:extLst>
              <a:ext uri="{FF2B5EF4-FFF2-40B4-BE49-F238E27FC236}">
                <a16:creationId xmlns:a16="http://schemas.microsoft.com/office/drawing/2014/main" id="{596AE687-B6A0-4D15-938C-7439ED7C51B9}"/>
              </a:ext>
            </a:extLst>
          </p:cNvPr>
          <p:cNvSpPr txBox="1">
            <a:spLocks noChangeArrowheads="1"/>
          </p:cNvSpPr>
          <p:nvPr/>
        </p:nvSpPr>
        <p:spPr>
          <a:xfrm>
            <a:off x="457200" y="333375"/>
            <a:ext cx="8435975" cy="6264275"/>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eaLnBrk="1" hangingPunct="1">
              <a:lnSpc>
                <a:spcPct val="80000"/>
              </a:lnSpc>
              <a:buFontTx/>
              <a:buAutoNum type="arabicPeriod"/>
            </a:pPr>
            <a:r>
              <a:rPr lang="uk-UA" altLang="uk-UA" sz="1800" b="1" kern="0" dirty="0"/>
              <a:t>ІНВЕСТИЦІЙНЕ ПРОЕКТУВАННЯ ПІДПРИЄМНИЦЬКОЇ  ДІЯЛЬНОСТІ</a:t>
            </a:r>
          </a:p>
          <a:p>
            <a:pPr eaLnBrk="1" hangingPunct="1">
              <a:lnSpc>
                <a:spcPct val="80000"/>
              </a:lnSpc>
              <a:buFontTx/>
              <a:buNone/>
            </a:pPr>
            <a:endParaRPr lang="uk-UA" altLang="uk-UA" sz="1800" b="1" kern="0" dirty="0"/>
          </a:p>
          <a:p>
            <a:pPr eaLnBrk="1" hangingPunct="1">
              <a:lnSpc>
                <a:spcPct val="80000"/>
              </a:lnSpc>
              <a:buFontTx/>
              <a:buNone/>
            </a:pPr>
            <a:r>
              <a:rPr lang="uk-UA" altLang="uk-UA" sz="1800" b="1" kern="0" dirty="0"/>
              <a:t>     1.1. Етапи створення і реалізації проекту</a:t>
            </a:r>
          </a:p>
          <a:p>
            <a:pPr eaLnBrk="1" hangingPunct="1">
              <a:lnSpc>
                <a:spcPct val="80000"/>
              </a:lnSpc>
              <a:buFontTx/>
              <a:buNone/>
            </a:pPr>
            <a:r>
              <a:rPr lang="uk-UA" altLang="uk-UA" sz="1800" b="1" kern="0" dirty="0"/>
              <a:t>     1.2. Типова процедура добору інвестиційних проектів</a:t>
            </a:r>
          </a:p>
          <a:p>
            <a:pPr eaLnBrk="1" hangingPunct="1">
              <a:lnSpc>
                <a:spcPct val="80000"/>
              </a:lnSpc>
              <a:buFontTx/>
              <a:buNone/>
            </a:pPr>
            <a:r>
              <a:rPr lang="uk-UA" altLang="uk-UA" sz="1800" b="1" kern="0" dirty="0"/>
              <a:t>     1.3. Фінансові коефіцієнти аналізу діяльності підприємства</a:t>
            </a:r>
          </a:p>
          <a:p>
            <a:pPr eaLnBrk="1" hangingPunct="1">
              <a:lnSpc>
                <a:spcPct val="80000"/>
              </a:lnSpc>
              <a:buFontTx/>
              <a:buNone/>
            </a:pPr>
            <a:r>
              <a:rPr lang="uk-UA" altLang="uk-UA" sz="1800" b="1" kern="0" dirty="0"/>
              <a:t>         1.3.1. Фінансові показники, які розраховуються в інтересах держави</a:t>
            </a:r>
          </a:p>
          <a:p>
            <a:pPr eaLnBrk="1" hangingPunct="1">
              <a:lnSpc>
                <a:spcPct val="80000"/>
              </a:lnSpc>
              <a:buFontTx/>
              <a:buNone/>
            </a:pPr>
            <a:r>
              <a:rPr lang="uk-UA" altLang="uk-UA" sz="1800" b="1" kern="0" dirty="0"/>
              <a:t>         1.3.2. Коефіцієнти, що відбивають інтереси власників</a:t>
            </a:r>
          </a:p>
          <a:p>
            <a:pPr eaLnBrk="1" hangingPunct="1">
              <a:lnSpc>
                <a:spcPct val="80000"/>
              </a:lnSpc>
              <a:buFontTx/>
              <a:buNone/>
            </a:pPr>
            <a:r>
              <a:rPr lang="uk-UA" altLang="uk-UA" sz="1800" b="1" kern="0" dirty="0"/>
              <a:t>         1.3.3.Коефіцієнти, що відбивають інтереси короткотермінових кредиторів</a:t>
            </a:r>
          </a:p>
          <a:p>
            <a:pPr eaLnBrk="1" hangingPunct="1">
              <a:lnSpc>
                <a:spcPct val="80000"/>
              </a:lnSpc>
              <a:buFontTx/>
              <a:buNone/>
            </a:pPr>
            <a:r>
              <a:rPr lang="uk-UA" altLang="uk-UA" sz="1800" b="1" kern="0" dirty="0"/>
              <a:t>         1.3.4. Коефіцієнти, що відбивають інтереси довгострокових кредиторів</a:t>
            </a:r>
          </a:p>
          <a:p>
            <a:pPr eaLnBrk="1" hangingPunct="1">
              <a:lnSpc>
                <a:spcPct val="80000"/>
              </a:lnSpc>
              <a:buFontTx/>
              <a:buNone/>
            </a:pPr>
            <a:r>
              <a:rPr lang="uk-UA" altLang="uk-UA" sz="1800" b="1" kern="0" dirty="0"/>
              <a:t>    1.4. Управління інвестиційним проектом</a:t>
            </a:r>
          </a:p>
          <a:p>
            <a:pPr eaLnBrk="1" hangingPunct="1">
              <a:lnSpc>
                <a:spcPct val="80000"/>
              </a:lnSpc>
              <a:buFontTx/>
              <a:buNone/>
            </a:pPr>
            <a:r>
              <a:rPr lang="uk-UA" altLang="uk-UA" sz="1800" b="1" kern="0" dirty="0"/>
              <a:t>         1.4.1. Способи управління коштами підприємства</a:t>
            </a:r>
          </a:p>
          <a:p>
            <a:pPr eaLnBrk="1" hangingPunct="1">
              <a:lnSpc>
                <a:spcPct val="80000"/>
              </a:lnSpc>
              <a:buFontTx/>
              <a:buNone/>
            </a:pPr>
            <a:r>
              <a:rPr lang="uk-UA" altLang="uk-UA" sz="1800" b="1" kern="0" dirty="0"/>
              <a:t>         1.4.2. Методи оптимізації структури капіталу</a:t>
            </a:r>
          </a:p>
          <a:p>
            <a:pPr eaLnBrk="1" hangingPunct="1">
              <a:lnSpc>
                <a:spcPct val="80000"/>
              </a:lnSpc>
              <a:buFontTx/>
              <a:buNone/>
            </a:pPr>
            <a:r>
              <a:rPr lang="uk-UA" altLang="uk-UA" sz="1800" b="1" kern="0" dirty="0"/>
              <a:t>         1.4.3. Підбір і оцінка персоналу</a:t>
            </a:r>
          </a:p>
          <a:p>
            <a:pPr eaLnBrk="1" hangingPunct="1">
              <a:lnSpc>
                <a:spcPct val="80000"/>
              </a:lnSpc>
              <a:buFontTx/>
              <a:buNone/>
            </a:pPr>
            <a:r>
              <a:rPr lang="uk-UA" altLang="uk-UA" sz="1800" b="1" kern="0" dirty="0"/>
              <a:t>    1.5. Визначення ефективності інвестиційного проекту</a:t>
            </a:r>
          </a:p>
          <a:p>
            <a:pPr eaLnBrk="1" hangingPunct="1">
              <a:lnSpc>
                <a:spcPct val="80000"/>
              </a:lnSpc>
              <a:buFontTx/>
              <a:buNone/>
            </a:pPr>
            <a:r>
              <a:rPr lang="uk-UA" altLang="uk-UA" sz="1800" b="1" kern="0" dirty="0"/>
              <a:t>         1.5.1. Розрахунок грошових потоків</a:t>
            </a:r>
          </a:p>
          <a:p>
            <a:pPr eaLnBrk="1" hangingPunct="1">
              <a:lnSpc>
                <a:spcPct val="80000"/>
              </a:lnSpc>
              <a:buFontTx/>
              <a:buNone/>
            </a:pPr>
            <a:r>
              <a:rPr lang="uk-UA" altLang="uk-UA" sz="1800" b="1" kern="0" dirty="0"/>
              <a:t>         1.5.2. Розрахунок норми дисконту</a:t>
            </a:r>
          </a:p>
          <a:p>
            <a:pPr eaLnBrk="1" hangingPunct="1">
              <a:lnSpc>
                <a:spcPct val="80000"/>
              </a:lnSpc>
              <a:buFontTx/>
              <a:buNone/>
            </a:pPr>
            <a:r>
              <a:rPr lang="uk-UA" altLang="uk-UA" sz="1800" b="1" kern="0" dirty="0"/>
              <a:t>    1.6. Схема розрахунку інвестиційного проекту</a:t>
            </a:r>
          </a:p>
          <a:p>
            <a:pPr eaLnBrk="1" hangingPunct="1">
              <a:lnSpc>
                <a:spcPct val="80000"/>
              </a:lnSpc>
              <a:buFontTx/>
              <a:buNone/>
            </a:pPr>
            <a:r>
              <a:rPr lang="uk-UA" altLang="uk-UA" sz="1800" b="1" kern="0" dirty="0"/>
              <a:t>         1.6.1. Вибір кроку розрахунку</a:t>
            </a:r>
          </a:p>
          <a:p>
            <a:pPr eaLnBrk="1" hangingPunct="1">
              <a:lnSpc>
                <a:spcPct val="80000"/>
              </a:lnSpc>
              <a:buFontTx/>
              <a:buNone/>
            </a:pPr>
            <a:r>
              <a:rPr lang="uk-UA" altLang="uk-UA" sz="1800" b="1" kern="0" dirty="0"/>
              <a:t>         1.6.2. Етапи розрахунку ефективності інвестиційного проекту</a:t>
            </a:r>
          </a:p>
          <a:p>
            <a:pPr eaLnBrk="1" hangingPunct="1">
              <a:lnSpc>
                <a:spcPct val="80000"/>
              </a:lnSpc>
              <a:buFontTx/>
              <a:buNone/>
            </a:pPr>
            <a:r>
              <a:rPr lang="uk-UA" altLang="uk-UA" sz="1800" b="1" kern="0" dirty="0"/>
              <a:t>    </a:t>
            </a:r>
            <a:endParaRPr lang="ru-RU" altLang="uk-UA" sz="1800" b="1" kern="0" dirty="0"/>
          </a:p>
        </p:txBody>
      </p:sp>
    </p:spTree>
    <p:extLst>
      <p:ext uri="{BB962C8B-B14F-4D97-AF65-F5344CB8AC3E}">
        <p14:creationId xmlns:p14="http://schemas.microsoft.com/office/powerpoint/2010/main" val="38088264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тексту 2">
            <a:extLst>
              <a:ext uri="{FF2B5EF4-FFF2-40B4-BE49-F238E27FC236}">
                <a16:creationId xmlns:a16="http://schemas.microsoft.com/office/drawing/2014/main" id="{EAC514F6-C417-4B3E-A9AA-22213E363D62}"/>
              </a:ext>
            </a:extLst>
          </p:cNvPr>
          <p:cNvSpPr>
            <a:spLocks noGrp="1"/>
          </p:cNvSpPr>
          <p:nvPr>
            <p:ph type="body" sz="quarter" idx="11"/>
          </p:nvPr>
        </p:nvSpPr>
        <p:spPr/>
        <p:txBody>
          <a:bodyPr/>
          <a:lstStyle/>
          <a:p>
            <a:endParaRPr lang="uk-UA" dirty="0"/>
          </a:p>
        </p:txBody>
      </p:sp>
      <p:sp>
        <p:nvSpPr>
          <p:cNvPr id="4" name="Rectangle 3">
            <a:extLst>
              <a:ext uri="{FF2B5EF4-FFF2-40B4-BE49-F238E27FC236}">
                <a16:creationId xmlns:a16="http://schemas.microsoft.com/office/drawing/2014/main" id="{AA78F396-FD90-41D2-BD71-901135EDB1F1}"/>
              </a:ext>
            </a:extLst>
          </p:cNvPr>
          <p:cNvSpPr txBox="1">
            <a:spLocks noChangeArrowheads="1"/>
          </p:cNvSpPr>
          <p:nvPr/>
        </p:nvSpPr>
        <p:spPr>
          <a:xfrm>
            <a:off x="457200" y="476250"/>
            <a:ext cx="8229600" cy="5649913"/>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eaLnBrk="1" hangingPunct="1">
              <a:lnSpc>
                <a:spcPct val="80000"/>
              </a:lnSpc>
              <a:buFontTx/>
              <a:buNone/>
            </a:pPr>
            <a:r>
              <a:rPr lang="uk-UA" altLang="uk-UA" sz="1800" b="1" kern="0" dirty="0"/>
              <a:t>1.7. Оцінка стійкості інвестиційного проекту</a:t>
            </a:r>
          </a:p>
          <a:p>
            <a:pPr eaLnBrk="1" hangingPunct="1">
              <a:lnSpc>
                <a:spcPct val="80000"/>
              </a:lnSpc>
              <a:buFontTx/>
              <a:buNone/>
            </a:pPr>
            <a:r>
              <a:rPr lang="uk-UA" altLang="uk-UA" sz="1800" b="1" kern="0" dirty="0"/>
              <a:t>         1.7.1. Оцінка фінансового стану підприємства</a:t>
            </a:r>
          </a:p>
          <a:p>
            <a:pPr eaLnBrk="1" hangingPunct="1">
              <a:lnSpc>
                <a:spcPct val="80000"/>
              </a:lnSpc>
              <a:buFontTx/>
              <a:buNone/>
            </a:pPr>
            <a:r>
              <a:rPr lang="uk-UA" altLang="uk-UA" sz="1800" b="1" kern="0" dirty="0"/>
              <a:t>         1.7.2. Точка i рівень беззбитковості</a:t>
            </a:r>
          </a:p>
          <a:p>
            <a:pPr eaLnBrk="1" hangingPunct="1">
              <a:lnSpc>
                <a:spcPct val="80000"/>
              </a:lnSpc>
              <a:buFontTx/>
              <a:buNone/>
            </a:pPr>
            <a:r>
              <a:rPr lang="uk-UA" altLang="uk-UA" sz="1800" b="1" kern="0" dirty="0"/>
              <a:t>    1.8. Оптимальні рішення при плануванні інвестицій</a:t>
            </a:r>
          </a:p>
          <a:p>
            <a:pPr eaLnBrk="1" hangingPunct="1">
              <a:lnSpc>
                <a:spcPct val="80000"/>
              </a:lnSpc>
              <a:buFontTx/>
              <a:buNone/>
            </a:pPr>
            <a:r>
              <a:rPr lang="uk-UA" altLang="uk-UA" sz="1800" b="1" kern="0" dirty="0"/>
              <a:t>        1.8.1. Поняття оптимального балансу. Критерій оптимальності</a:t>
            </a:r>
          </a:p>
          <a:p>
            <a:pPr eaLnBrk="1" hangingPunct="1">
              <a:lnSpc>
                <a:spcPct val="80000"/>
              </a:lnSpc>
              <a:buFontTx/>
              <a:buNone/>
            </a:pPr>
            <a:r>
              <a:rPr lang="uk-UA" altLang="uk-UA" sz="1800" b="1" kern="0" dirty="0"/>
              <a:t>        1.8.3. Оптимальний вибір обсягу інвестицій при диверсифікації капіталу</a:t>
            </a:r>
          </a:p>
          <a:p>
            <a:pPr eaLnBrk="1" hangingPunct="1">
              <a:lnSpc>
                <a:spcPct val="80000"/>
              </a:lnSpc>
              <a:buFontTx/>
              <a:buNone/>
            </a:pPr>
            <a:r>
              <a:rPr lang="uk-UA" altLang="uk-UA" sz="1800" b="1" kern="0" dirty="0"/>
              <a:t>        1.8.5. Оптимальне планування моменту початку інвестицій</a:t>
            </a:r>
            <a:endParaRPr lang="ru-RU" altLang="uk-UA" sz="1800" b="1" kern="0" dirty="0"/>
          </a:p>
          <a:p>
            <a:pPr eaLnBrk="1" hangingPunct="1">
              <a:lnSpc>
                <a:spcPct val="80000"/>
              </a:lnSpc>
              <a:buFontTx/>
              <a:buNone/>
            </a:pPr>
            <a:endParaRPr lang="uk-UA" altLang="uk-UA" sz="1600" kern="0" dirty="0"/>
          </a:p>
          <a:p>
            <a:pPr eaLnBrk="1" hangingPunct="1">
              <a:lnSpc>
                <a:spcPct val="80000"/>
              </a:lnSpc>
              <a:buFontTx/>
              <a:buNone/>
            </a:pPr>
            <a:r>
              <a:rPr lang="uk-UA" altLang="uk-UA" sz="1800" b="1" kern="0" dirty="0"/>
              <a:t>2. ІНВЕСТИЦІЙНЕ ПРОЕКТУВАННЯ ФІНАНСОВИХ ОПЕРАЦІЙ</a:t>
            </a:r>
          </a:p>
          <a:p>
            <a:pPr eaLnBrk="1" hangingPunct="1">
              <a:lnSpc>
                <a:spcPct val="80000"/>
              </a:lnSpc>
              <a:buFontTx/>
              <a:buNone/>
            </a:pPr>
            <a:r>
              <a:rPr lang="uk-UA" altLang="uk-UA" sz="1800" b="1" kern="0" dirty="0"/>
              <a:t>     </a:t>
            </a:r>
          </a:p>
          <a:p>
            <a:pPr eaLnBrk="1" hangingPunct="1">
              <a:lnSpc>
                <a:spcPct val="80000"/>
              </a:lnSpc>
              <a:buFontTx/>
              <a:buNone/>
            </a:pPr>
            <a:r>
              <a:rPr lang="uk-UA" altLang="uk-UA" sz="1800" b="1" kern="0" dirty="0"/>
              <a:t>     2.1. Моделі оцінки вартості облігацій</a:t>
            </a:r>
          </a:p>
          <a:p>
            <a:pPr eaLnBrk="1" hangingPunct="1">
              <a:lnSpc>
                <a:spcPct val="80000"/>
              </a:lnSpc>
              <a:buFontTx/>
              <a:buNone/>
            </a:pPr>
            <a:r>
              <a:rPr lang="uk-UA" altLang="uk-UA" sz="1800" b="1" kern="0" dirty="0"/>
              <a:t>     2.2. Оцінка акцій</a:t>
            </a:r>
          </a:p>
          <a:p>
            <a:pPr eaLnBrk="1" hangingPunct="1">
              <a:lnSpc>
                <a:spcPct val="80000"/>
              </a:lnSpc>
              <a:buFontTx/>
              <a:buNone/>
            </a:pPr>
            <a:r>
              <a:rPr lang="uk-UA" altLang="uk-UA" sz="1800" b="1" kern="0" dirty="0"/>
              <a:t>     2.3. Статистичні характеристики акцій</a:t>
            </a:r>
          </a:p>
          <a:p>
            <a:pPr eaLnBrk="1" hangingPunct="1">
              <a:lnSpc>
                <a:spcPct val="80000"/>
              </a:lnSpc>
              <a:buFontTx/>
              <a:buNone/>
            </a:pPr>
            <a:r>
              <a:rPr lang="uk-UA" altLang="uk-UA" sz="1800" b="1" kern="0" dirty="0"/>
              <a:t>     2.</a:t>
            </a:r>
            <a:r>
              <a:rPr lang="en-US" altLang="uk-UA" sz="1800" b="1" kern="0" dirty="0"/>
              <a:t>4</a:t>
            </a:r>
            <a:r>
              <a:rPr lang="uk-UA" altLang="uk-UA" sz="1800" b="1" kern="0" dirty="0"/>
              <a:t>. Портфель цінних паперів Статистичні розрахунки портфеля </a:t>
            </a:r>
          </a:p>
          <a:p>
            <a:pPr eaLnBrk="1" hangingPunct="1">
              <a:lnSpc>
                <a:spcPct val="80000"/>
              </a:lnSpc>
              <a:buFontTx/>
              <a:buNone/>
            </a:pPr>
            <a:r>
              <a:rPr lang="uk-UA" altLang="uk-UA" sz="1800" b="1" kern="0" dirty="0"/>
              <a:t>     2.</a:t>
            </a:r>
            <a:r>
              <a:rPr lang="en-US" altLang="uk-UA" sz="1800" b="1" kern="0" dirty="0"/>
              <a:t>5</a:t>
            </a:r>
            <a:r>
              <a:rPr lang="uk-UA" altLang="uk-UA" sz="1800" b="1" kern="0" dirty="0"/>
              <a:t>. Основні принципи формування портфеля цінних паперів.</a:t>
            </a:r>
          </a:p>
          <a:p>
            <a:pPr eaLnBrk="1" hangingPunct="1">
              <a:lnSpc>
                <a:spcPct val="80000"/>
              </a:lnSpc>
              <a:buFontTx/>
              <a:buNone/>
            </a:pPr>
            <a:r>
              <a:rPr lang="uk-UA" altLang="uk-UA" sz="1800" b="1" kern="0" dirty="0"/>
              <a:t>     2.</a:t>
            </a:r>
            <a:r>
              <a:rPr lang="en-US" altLang="uk-UA" sz="1800" b="1" kern="0" dirty="0"/>
              <a:t>6</a:t>
            </a:r>
            <a:r>
              <a:rPr lang="uk-UA" altLang="uk-UA" sz="1800" b="1" kern="0" dirty="0"/>
              <a:t>. Міри оцінки ефективності інвестицій у цінні папери.</a:t>
            </a:r>
          </a:p>
          <a:p>
            <a:pPr eaLnBrk="1" hangingPunct="1">
              <a:lnSpc>
                <a:spcPct val="80000"/>
              </a:lnSpc>
              <a:buFontTx/>
              <a:buNone/>
            </a:pPr>
            <a:r>
              <a:rPr lang="uk-UA" altLang="uk-UA" sz="1800" b="1" kern="0" dirty="0"/>
              <a:t>     2.</a:t>
            </a:r>
            <a:r>
              <a:rPr lang="en-US" altLang="uk-UA" sz="1800" b="1" kern="0" dirty="0"/>
              <a:t>7</a:t>
            </a:r>
            <a:r>
              <a:rPr lang="uk-UA" altLang="uk-UA" sz="1800" b="1" kern="0" dirty="0"/>
              <a:t>. Оптимальний портфель цінних паперів</a:t>
            </a:r>
          </a:p>
          <a:p>
            <a:pPr eaLnBrk="1" hangingPunct="1">
              <a:lnSpc>
                <a:spcPct val="80000"/>
              </a:lnSpc>
              <a:buFontTx/>
              <a:buNone/>
            </a:pPr>
            <a:r>
              <a:rPr lang="uk-UA" altLang="uk-UA" sz="1800" b="1" kern="0" dirty="0"/>
              <a:t>           2.</a:t>
            </a:r>
            <a:r>
              <a:rPr lang="en-US" altLang="uk-UA" sz="1800" b="1" kern="0" dirty="0"/>
              <a:t>7</a:t>
            </a:r>
            <a:r>
              <a:rPr lang="uk-UA" altLang="uk-UA" sz="1800" b="1" kern="0" dirty="0"/>
              <a:t>.1. Моделі </a:t>
            </a:r>
            <a:r>
              <a:rPr lang="uk-UA" altLang="uk-UA" sz="1800" b="1" kern="0" dirty="0" err="1"/>
              <a:t>Марковіца</a:t>
            </a:r>
            <a:r>
              <a:rPr lang="uk-UA" altLang="uk-UA" sz="1800" b="1" kern="0" dirty="0"/>
              <a:t> й </a:t>
            </a:r>
            <a:r>
              <a:rPr lang="uk-UA" altLang="uk-UA" sz="1800" b="1" kern="0" dirty="0" err="1"/>
              <a:t>Тобіна</a:t>
            </a:r>
            <a:endParaRPr lang="uk-UA" altLang="uk-UA" sz="1800" b="1" kern="0" dirty="0"/>
          </a:p>
          <a:p>
            <a:pPr eaLnBrk="1" hangingPunct="1">
              <a:lnSpc>
                <a:spcPct val="80000"/>
              </a:lnSpc>
              <a:buFontTx/>
              <a:buNone/>
            </a:pPr>
            <a:r>
              <a:rPr lang="uk-UA" altLang="uk-UA" sz="1800" b="1" kern="0" dirty="0"/>
              <a:t>           2.</a:t>
            </a:r>
            <a:r>
              <a:rPr lang="en-US" altLang="uk-UA" sz="1800" b="1" kern="0" dirty="0"/>
              <a:t>7</a:t>
            </a:r>
            <a:r>
              <a:rPr lang="uk-UA" altLang="uk-UA" sz="1800" b="1" kern="0" dirty="0"/>
              <a:t>.2. </a:t>
            </a:r>
            <a:r>
              <a:rPr lang="uk-UA" altLang="uk-UA" sz="1800" b="1" kern="0" dirty="0" err="1"/>
              <a:t>Ризиково</a:t>
            </a:r>
            <a:r>
              <a:rPr lang="uk-UA" altLang="uk-UA" sz="1800" b="1" kern="0" dirty="0"/>
              <a:t>-доходна модель та модель на базі розробок  </a:t>
            </a:r>
          </a:p>
          <a:p>
            <a:pPr eaLnBrk="1" hangingPunct="1">
              <a:lnSpc>
                <a:spcPct val="80000"/>
              </a:lnSpc>
              <a:buFontTx/>
              <a:buNone/>
            </a:pPr>
            <a:r>
              <a:rPr lang="uk-UA" altLang="uk-UA" sz="1800" b="1" kern="0" dirty="0"/>
              <a:t>                     </a:t>
            </a:r>
            <a:r>
              <a:rPr lang="uk-UA" altLang="uk-UA" sz="1800" b="1" kern="0" dirty="0" err="1"/>
              <a:t>Шарпа</a:t>
            </a:r>
            <a:r>
              <a:rPr lang="uk-UA" altLang="uk-UA" sz="1800" b="1" kern="0" dirty="0"/>
              <a:t>.</a:t>
            </a:r>
            <a:endParaRPr lang="ru-RU" altLang="uk-UA" sz="1800" b="1" kern="0" dirty="0"/>
          </a:p>
        </p:txBody>
      </p:sp>
    </p:spTree>
    <p:extLst>
      <p:ext uri="{BB962C8B-B14F-4D97-AF65-F5344CB8AC3E}">
        <p14:creationId xmlns:p14="http://schemas.microsoft.com/office/powerpoint/2010/main" val="8402893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тексту 1">
            <a:extLst>
              <a:ext uri="{FF2B5EF4-FFF2-40B4-BE49-F238E27FC236}">
                <a16:creationId xmlns:a16="http://schemas.microsoft.com/office/drawing/2014/main" id="{DA5CA6BC-6595-4418-BE00-FFA4B10E1D34}"/>
              </a:ext>
            </a:extLst>
          </p:cNvPr>
          <p:cNvSpPr>
            <a:spLocks noGrp="1"/>
          </p:cNvSpPr>
          <p:nvPr>
            <p:ph type="body" sz="quarter" idx="10"/>
          </p:nvPr>
        </p:nvSpPr>
        <p:spPr>
          <a:xfrm>
            <a:off x="132007" y="220891"/>
            <a:ext cx="8862995" cy="759838"/>
          </a:xfrm>
        </p:spPr>
        <p:txBody>
          <a:bodyPr/>
          <a:lstStyle/>
          <a:p>
            <a:r>
              <a:rPr lang="uk-UA" dirty="0"/>
              <a:t>Показники, що характеризують підприємство з точки зору інтересів…</a:t>
            </a:r>
          </a:p>
          <a:p>
            <a:endParaRPr lang="uk-UA" dirty="0"/>
          </a:p>
        </p:txBody>
      </p:sp>
      <p:sp>
        <p:nvSpPr>
          <p:cNvPr id="3" name="Місце для тексту 2">
            <a:extLst>
              <a:ext uri="{FF2B5EF4-FFF2-40B4-BE49-F238E27FC236}">
                <a16:creationId xmlns:a16="http://schemas.microsoft.com/office/drawing/2014/main" id="{5868E3AE-C6AE-4E95-9BC8-4F811BB3DD62}"/>
              </a:ext>
            </a:extLst>
          </p:cNvPr>
          <p:cNvSpPr>
            <a:spLocks noGrp="1"/>
          </p:cNvSpPr>
          <p:nvPr>
            <p:ph type="body" sz="quarter" idx="11"/>
          </p:nvPr>
        </p:nvSpPr>
        <p:spPr/>
        <p:txBody>
          <a:bodyPr/>
          <a:lstStyle/>
          <a:p>
            <a:endParaRPr lang="uk-UA"/>
          </a:p>
        </p:txBody>
      </p:sp>
      <p:sp>
        <p:nvSpPr>
          <p:cNvPr id="4" name="Прямокутник 3">
            <a:extLst>
              <a:ext uri="{FF2B5EF4-FFF2-40B4-BE49-F238E27FC236}">
                <a16:creationId xmlns:a16="http://schemas.microsoft.com/office/drawing/2014/main" id="{8C642C73-801A-4909-ACCF-FB663E92780A}"/>
              </a:ext>
            </a:extLst>
          </p:cNvPr>
          <p:cNvSpPr/>
          <p:nvPr/>
        </p:nvSpPr>
        <p:spPr>
          <a:xfrm>
            <a:off x="132006" y="980729"/>
            <a:ext cx="9011994" cy="5324535"/>
          </a:xfrm>
          <a:prstGeom prst="rect">
            <a:avLst/>
          </a:prstGeom>
        </p:spPr>
        <p:txBody>
          <a:bodyPr wrap="square">
            <a:spAutoFit/>
          </a:bodyPr>
          <a:lstStyle/>
          <a:p>
            <a:r>
              <a:rPr lang="uk-UA" sz="2000" b="1" dirty="0"/>
              <a:t>- держави: </a:t>
            </a:r>
            <a:r>
              <a:rPr lang="uk-UA" sz="2000" dirty="0"/>
              <a:t>Рентабельність (</a:t>
            </a:r>
            <a:r>
              <a:rPr lang="en-US" sz="2000" dirty="0"/>
              <a:t>Profitability)</a:t>
            </a:r>
          </a:p>
          <a:p>
            <a:r>
              <a:rPr lang="uk-UA" sz="2000" dirty="0"/>
              <a:t>Рентабельність активів (</a:t>
            </a:r>
            <a:r>
              <a:rPr lang="en-US" sz="2000" dirty="0"/>
              <a:t>Return on total assets)</a:t>
            </a:r>
            <a:r>
              <a:rPr lang="uk-UA" sz="2000" dirty="0"/>
              <a:t>, Рентабельність чистих активів (</a:t>
            </a:r>
            <a:r>
              <a:rPr lang="en-US" sz="2000" dirty="0"/>
              <a:t>Return on net assets)</a:t>
            </a:r>
            <a:r>
              <a:rPr lang="uk-UA" sz="2000" dirty="0"/>
              <a:t>, Середня рентабельність активів до виплати відсотків і податків (</a:t>
            </a:r>
            <a:r>
              <a:rPr lang="en-US" sz="2000" dirty="0"/>
              <a:t>Return on average total assets before interest and taxes)</a:t>
            </a:r>
            <a:r>
              <a:rPr lang="uk-UA" sz="2000" dirty="0"/>
              <a:t>, Середня рентабельність чистих активів до виплати відсотків і податків (</a:t>
            </a:r>
            <a:r>
              <a:rPr lang="en-US" sz="2000" dirty="0"/>
              <a:t>Return on average net assets before interest and taxes</a:t>
            </a:r>
            <a:r>
              <a:rPr lang="uk-UA" sz="2000" dirty="0"/>
              <a:t>;</a:t>
            </a:r>
          </a:p>
          <a:p>
            <a:r>
              <a:rPr lang="uk-UA" sz="2000" b="1" dirty="0"/>
              <a:t>- власника: </a:t>
            </a:r>
            <a:r>
              <a:rPr lang="uk-UA" sz="2000" dirty="0"/>
              <a:t>Рентабельність (</a:t>
            </a:r>
            <a:r>
              <a:rPr lang="en-US" sz="2000" dirty="0"/>
              <a:t>Profitability)</a:t>
            </a:r>
            <a:r>
              <a:rPr lang="uk-UA" sz="2000" dirty="0"/>
              <a:t>, Коефіцієнт валового прибутку (прибутковість продажів)</a:t>
            </a:r>
          </a:p>
          <a:p>
            <a:r>
              <a:rPr lang="uk-UA" sz="2000" dirty="0"/>
              <a:t>(</a:t>
            </a:r>
            <a:r>
              <a:rPr lang="en-US" sz="2000" dirty="0"/>
              <a:t>Gross margin ratio)</a:t>
            </a:r>
            <a:r>
              <a:rPr lang="uk-UA" sz="2000" dirty="0"/>
              <a:t>, Коефіцієнт чистого прибутку (фінансова рентабельність продажів)(</a:t>
            </a:r>
            <a:r>
              <a:rPr lang="en-US" sz="2000" dirty="0"/>
              <a:t>Profit margin ratio)</a:t>
            </a:r>
            <a:r>
              <a:rPr lang="uk-UA" sz="2000" dirty="0"/>
              <a:t>, Коефіцієнт прибутку до виплати відсотків і податків (економічна рентабельність продажів) (</a:t>
            </a:r>
            <a:r>
              <a:rPr lang="en-US" sz="2000" dirty="0"/>
              <a:t>Earnings before interest and taxes ratio)</a:t>
            </a:r>
            <a:r>
              <a:rPr lang="uk-UA" sz="2000" dirty="0"/>
              <a:t>, Аналіз операційних витрат (</a:t>
            </a:r>
            <a:r>
              <a:rPr lang="en-US" sz="2000" dirty="0"/>
              <a:t>Operating expense analysis)</a:t>
            </a:r>
            <a:r>
              <a:rPr lang="uk-UA" sz="2000" dirty="0"/>
              <a:t>, Коефіцієнт собівартості реалізованої продукції(</a:t>
            </a:r>
            <a:r>
              <a:rPr lang="en-US" sz="2000" dirty="0"/>
              <a:t>Cost of goods sold ratio)</a:t>
            </a:r>
            <a:r>
              <a:rPr lang="uk-UA" sz="2000" dirty="0"/>
              <a:t>, </a:t>
            </a:r>
            <a:r>
              <a:rPr lang="en-US" sz="2000" dirty="0"/>
              <a:t>   </a:t>
            </a:r>
            <a:r>
              <a:rPr lang="uk-UA" sz="2000" dirty="0"/>
              <a:t>Коефіцієнт витрат по реалізації (</a:t>
            </a:r>
            <a:r>
              <a:rPr lang="en-US" sz="2000" dirty="0"/>
              <a:t>Selling expense ratio)</a:t>
            </a:r>
            <a:r>
              <a:rPr lang="uk-UA" sz="2000" dirty="0"/>
              <a:t>, </a:t>
            </a:r>
            <a:r>
              <a:rPr lang="en-US" sz="2000" dirty="0"/>
              <a:t>   </a:t>
            </a:r>
            <a:r>
              <a:rPr lang="uk-UA" sz="2000" dirty="0"/>
              <a:t>Коефіцієнт адміністративних витрат (</a:t>
            </a:r>
            <a:r>
              <a:rPr lang="en-US" sz="2000" dirty="0"/>
              <a:t>Administrative expense ratio)</a:t>
            </a:r>
            <a:r>
              <a:rPr lang="uk-UA" sz="2000" dirty="0"/>
              <a:t>, </a:t>
            </a:r>
            <a:r>
              <a:rPr lang="en-US" sz="2000" dirty="0"/>
              <a:t>   </a:t>
            </a:r>
            <a:r>
              <a:rPr lang="uk-UA" sz="2000" dirty="0"/>
              <a:t>Коефіцієнт процентних виплат (</a:t>
            </a:r>
            <a:r>
              <a:rPr lang="en-US" sz="2000" dirty="0"/>
              <a:t>Interest expenses ratio)</a:t>
            </a:r>
            <a:r>
              <a:rPr lang="uk-UA" sz="2000" dirty="0"/>
              <a:t>;</a:t>
            </a:r>
          </a:p>
        </p:txBody>
      </p:sp>
    </p:spTree>
    <p:extLst>
      <p:ext uri="{BB962C8B-B14F-4D97-AF65-F5344CB8AC3E}">
        <p14:creationId xmlns:p14="http://schemas.microsoft.com/office/powerpoint/2010/main" val="14177880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тексту 2">
            <a:extLst>
              <a:ext uri="{FF2B5EF4-FFF2-40B4-BE49-F238E27FC236}">
                <a16:creationId xmlns:a16="http://schemas.microsoft.com/office/drawing/2014/main" id="{70700EE4-52B8-47E9-8522-FAFF0FB3B4C6}"/>
              </a:ext>
            </a:extLst>
          </p:cNvPr>
          <p:cNvSpPr>
            <a:spLocks noGrp="1"/>
          </p:cNvSpPr>
          <p:nvPr>
            <p:ph type="body" sz="quarter" idx="11"/>
          </p:nvPr>
        </p:nvSpPr>
        <p:spPr/>
        <p:txBody>
          <a:bodyPr/>
          <a:lstStyle/>
          <a:p>
            <a:endParaRPr lang="uk-UA"/>
          </a:p>
        </p:txBody>
      </p:sp>
      <p:sp>
        <p:nvSpPr>
          <p:cNvPr id="4" name="Прямокутник 3">
            <a:extLst>
              <a:ext uri="{FF2B5EF4-FFF2-40B4-BE49-F238E27FC236}">
                <a16:creationId xmlns:a16="http://schemas.microsoft.com/office/drawing/2014/main" id="{30355E7D-7E51-4403-BA09-B4C4DB049180}"/>
              </a:ext>
            </a:extLst>
          </p:cNvPr>
          <p:cNvSpPr/>
          <p:nvPr/>
        </p:nvSpPr>
        <p:spPr>
          <a:xfrm>
            <a:off x="323528" y="1028343"/>
            <a:ext cx="8352928" cy="4801314"/>
          </a:xfrm>
          <a:prstGeom prst="rect">
            <a:avLst/>
          </a:prstGeom>
        </p:spPr>
        <p:txBody>
          <a:bodyPr wrap="square">
            <a:spAutoFit/>
          </a:bodyPr>
          <a:lstStyle/>
          <a:p>
            <a:pPr marL="285750" indent="-285750">
              <a:buFontTx/>
              <a:buChar char="-"/>
            </a:pPr>
            <a:r>
              <a:rPr lang="uk-UA" b="1" dirty="0"/>
              <a:t>акціонерів:</a:t>
            </a:r>
            <a:r>
              <a:rPr lang="uk-UA" dirty="0"/>
              <a:t> Рентабельність власного капіталу власників звичайних акцій (</a:t>
            </a:r>
            <a:r>
              <a:rPr lang="en-US" dirty="0"/>
              <a:t>Return on average common equity)</a:t>
            </a:r>
            <a:r>
              <a:rPr lang="uk-UA" dirty="0"/>
              <a:t>, Прибуток на акцію (</a:t>
            </a:r>
            <a:r>
              <a:rPr lang="en-US" dirty="0"/>
              <a:t>Earnings per share)</a:t>
            </a:r>
            <a:r>
              <a:rPr lang="uk-UA" dirty="0"/>
              <a:t>, Розподіл прибутку (</a:t>
            </a:r>
            <a:r>
              <a:rPr lang="en-US" dirty="0"/>
              <a:t>Disposition of Earnings)</a:t>
            </a:r>
            <a:r>
              <a:rPr lang="uk-UA" dirty="0"/>
              <a:t>, Коефіцієнт ринкової прибутковості дивідендів (</a:t>
            </a:r>
            <a:r>
              <a:rPr lang="en-US" dirty="0"/>
              <a:t>Dividend yield ratio)</a:t>
            </a:r>
            <a:r>
              <a:rPr lang="uk-UA" dirty="0"/>
              <a:t>, Коефіцієнт виплати дивідендів  (</a:t>
            </a:r>
            <a:r>
              <a:rPr lang="en-US" dirty="0"/>
              <a:t>Payout ratio)</a:t>
            </a:r>
            <a:r>
              <a:rPr lang="uk-UA" dirty="0"/>
              <a:t>, Дивіденди на акцію (</a:t>
            </a:r>
            <a:r>
              <a:rPr lang="en-US" dirty="0"/>
              <a:t>Dividends per share)</a:t>
            </a:r>
            <a:r>
              <a:rPr lang="uk-UA" dirty="0"/>
              <a:t>, Індикатори ринку (</a:t>
            </a:r>
            <a:r>
              <a:rPr lang="en-US" dirty="0"/>
              <a:t>Market indicators)</a:t>
            </a:r>
            <a:r>
              <a:rPr lang="uk-UA" dirty="0"/>
              <a:t>, Мультиплікатор ринкової прибутковості акції  (</a:t>
            </a:r>
            <a:r>
              <a:rPr lang="en-US" dirty="0"/>
              <a:t>Earnings multiple (price/earnings ratio))</a:t>
            </a:r>
            <a:r>
              <a:rPr lang="uk-UA" dirty="0"/>
              <a:t>, Відношення ринкової ціни до балансової вартості акції (</a:t>
            </a:r>
            <a:r>
              <a:rPr lang="en-US" dirty="0"/>
              <a:t>Market to book ratio)</a:t>
            </a:r>
            <a:r>
              <a:rPr lang="uk-UA" dirty="0"/>
              <a:t>;</a:t>
            </a:r>
          </a:p>
          <a:p>
            <a:endParaRPr lang="uk-UA" dirty="0"/>
          </a:p>
          <a:p>
            <a:pPr marL="285750" indent="-285750">
              <a:buFontTx/>
              <a:buChar char="-"/>
            </a:pPr>
            <a:r>
              <a:rPr lang="uk-UA" b="1" dirty="0"/>
              <a:t>кредиторів:</a:t>
            </a:r>
            <a:r>
              <a:rPr lang="uk-UA" dirty="0"/>
              <a:t> Ліквідність (</a:t>
            </a:r>
            <a:r>
              <a:rPr lang="en-US" dirty="0"/>
              <a:t>Liquidity)</a:t>
            </a:r>
            <a:r>
              <a:rPr lang="uk-UA" dirty="0"/>
              <a:t>, Коефіцієнт поточної ліквідності (</a:t>
            </a:r>
            <a:r>
              <a:rPr lang="en-US" dirty="0"/>
              <a:t>Current ratio)</a:t>
            </a:r>
            <a:r>
              <a:rPr lang="uk-UA" dirty="0"/>
              <a:t>, Коефіцієнт абсолютної ліквідності (кислотний тест) (А</a:t>
            </a:r>
            <a:r>
              <a:rPr lang="en-US" dirty="0" err="1"/>
              <a:t>cid</a:t>
            </a:r>
            <a:r>
              <a:rPr lang="en-US" dirty="0"/>
              <a:t>-test (quick) ratio)</a:t>
            </a:r>
            <a:r>
              <a:rPr lang="uk-UA" dirty="0"/>
              <a:t>, Фінансовий леверидж (</a:t>
            </a:r>
            <a:r>
              <a:rPr lang="en-US" dirty="0"/>
              <a:t>Financial Leverage)</a:t>
            </a:r>
            <a:r>
              <a:rPr lang="uk-UA" dirty="0"/>
              <a:t>, Коефіцієнт заборгованості (</a:t>
            </a:r>
            <a:r>
              <a:rPr lang="en-US" dirty="0"/>
              <a:t>Debt to assets ratio)</a:t>
            </a:r>
            <a:r>
              <a:rPr lang="uk-UA" dirty="0"/>
              <a:t>, Коефіцієнт довгострокової заборгованості (</a:t>
            </a:r>
            <a:r>
              <a:rPr lang="en-US" dirty="0"/>
              <a:t>Debt to capitalization ratio)</a:t>
            </a:r>
            <a:r>
              <a:rPr lang="uk-UA" dirty="0"/>
              <a:t>, Співвідношення позикових і власних засобів (</a:t>
            </a:r>
            <a:r>
              <a:rPr lang="en-US" dirty="0"/>
              <a:t>Debt to equity ratio)</a:t>
            </a:r>
            <a:r>
              <a:rPr lang="uk-UA" dirty="0"/>
              <a:t>, Обслуговування боргу (</a:t>
            </a:r>
            <a:r>
              <a:rPr lang="en-US" dirty="0"/>
              <a:t>Debt Service ratio)</a:t>
            </a:r>
            <a:r>
              <a:rPr lang="uk-UA" dirty="0"/>
              <a:t>.</a:t>
            </a:r>
            <a:endParaRPr lang="en-US" dirty="0"/>
          </a:p>
          <a:p>
            <a:pPr marL="285750" indent="-285750">
              <a:buFontTx/>
              <a:buChar char="-"/>
            </a:pPr>
            <a:endParaRPr lang="en-US" dirty="0"/>
          </a:p>
        </p:txBody>
      </p:sp>
    </p:spTree>
    <p:extLst>
      <p:ext uri="{BB962C8B-B14F-4D97-AF65-F5344CB8AC3E}">
        <p14:creationId xmlns:p14="http://schemas.microsoft.com/office/powerpoint/2010/main" val="26600631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тексту 1">
            <a:extLst>
              <a:ext uri="{FF2B5EF4-FFF2-40B4-BE49-F238E27FC236}">
                <a16:creationId xmlns:a16="http://schemas.microsoft.com/office/drawing/2014/main" id="{E4A171FA-C700-45C6-822B-4870E366AEAA}"/>
              </a:ext>
            </a:extLst>
          </p:cNvPr>
          <p:cNvSpPr>
            <a:spLocks noGrp="1"/>
          </p:cNvSpPr>
          <p:nvPr>
            <p:ph type="body" sz="quarter" idx="10"/>
          </p:nvPr>
        </p:nvSpPr>
        <p:spPr/>
        <p:txBody>
          <a:bodyPr/>
          <a:lstStyle/>
          <a:p>
            <a:pPr algn="ctr"/>
            <a:r>
              <a:rPr lang="uk-UA" altLang="uk-UA" sz="2400" dirty="0"/>
              <a:t>Управління інвестиційним проектом</a:t>
            </a:r>
            <a:r>
              <a:rPr lang="ru-RU" altLang="uk-UA" sz="3200" dirty="0"/>
              <a:t> </a:t>
            </a:r>
            <a:endParaRPr lang="uk-UA" dirty="0"/>
          </a:p>
        </p:txBody>
      </p:sp>
      <p:sp>
        <p:nvSpPr>
          <p:cNvPr id="3" name="Місце для тексту 2">
            <a:extLst>
              <a:ext uri="{FF2B5EF4-FFF2-40B4-BE49-F238E27FC236}">
                <a16:creationId xmlns:a16="http://schemas.microsoft.com/office/drawing/2014/main" id="{E307C0E2-5A75-4BA8-B936-6071133EC092}"/>
              </a:ext>
            </a:extLst>
          </p:cNvPr>
          <p:cNvSpPr>
            <a:spLocks noGrp="1"/>
          </p:cNvSpPr>
          <p:nvPr>
            <p:ph type="body" sz="quarter" idx="11"/>
          </p:nvPr>
        </p:nvSpPr>
        <p:spPr/>
        <p:txBody>
          <a:bodyPr/>
          <a:lstStyle/>
          <a:p>
            <a:endParaRPr lang="uk-UA"/>
          </a:p>
        </p:txBody>
      </p:sp>
      <p:pic>
        <p:nvPicPr>
          <p:cNvPr id="4" name="Picture 4">
            <a:extLst>
              <a:ext uri="{FF2B5EF4-FFF2-40B4-BE49-F238E27FC236}">
                <a16:creationId xmlns:a16="http://schemas.microsoft.com/office/drawing/2014/main" id="{FA3E7CBE-F9ED-4E7D-BB73-6EE2A3B75E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0113" y="1397000"/>
            <a:ext cx="7416800" cy="4106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709732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тексту 2">
            <a:extLst>
              <a:ext uri="{FF2B5EF4-FFF2-40B4-BE49-F238E27FC236}">
                <a16:creationId xmlns:a16="http://schemas.microsoft.com/office/drawing/2014/main" id="{0E38284C-8F38-4755-AC11-93716DC4FD8F}"/>
              </a:ext>
            </a:extLst>
          </p:cNvPr>
          <p:cNvSpPr>
            <a:spLocks noGrp="1"/>
          </p:cNvSpPr>
          <p:nvPr>
            <p:ph type="body" sz="quarter" idx="11"/>
          </p:nvPr>
        </p:nvSpPr>
        <p:spPr/>
        <p:txBody>
          <a:bodyPr/>
          <a:lstStyle/>
          <a:p>
            <a:endParaRPr lang="uk-UA"/>
          </a:p>
        </p:txBody>
      </p:sp>
      <p:pic>
        <p:nvPicPr>
          <p:cNvPr id="4" name="Рисунок 3">
            <a:extLst>
              <a:ext uri="{FF2B5EF4-FFF2-40B4-BE49-F238E27FC236}">
                <a16:creationId xmlns:a16="http://schemas.microsoft.com/office/drawing/2014/main" id="{C4D96A58-2313-4E47-9587-B30350D3DAA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0"/>
            <a:ext cx="8496300" cy="424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Місце для вмісту 4">
            <a:extLst>
              <a:ext uri="{FF2B5EF4-FFF2-40B4-BE49-F238E27FC236}">
                <a16:creationId xmlns:a16="http://schemas.microsoft.com/office/drawing/2014/main" id="{8189337A-7875-4CA6-A7AC-945AFDDCCE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684213" y="4522788"/>
            <a:ext cx="8118475" cy="1643062"/>
          </a:xfrm>
          <a:prstGeom prst="rect">
            <a:avLst/>
          </a:prstGeom>
        </p:spPr>
      </p:pic>
    </p:spTree>
    <p:extLst>
      <p:ext uri="{BB962C8B-B14F-4D97-AF65-F5344CB8AC3E}">
        <p14:creationId xmlns:p14="http://schemas.microsoft.com/office/powerpoint/2010/main" val="25954955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тексту 1">
            <a:extLst>
              <a:ext uri="{FF2B5EF4-FFF2-40B4-BE49-F238E27FC236}">
                <a16:creationId xmlns:a16="http://schemas.microsoft.com/office/drawing/2014/main" id="{CD333C65-AE81-4EB9-927E-0BF6F616EAEC}"/>
              </a:ext>
            </a:extLst>
          </p:cNvPr>
          <p:cNvSpPr>
            <a:spLocks noGrp="1"/>
          </p:cNvSpPr>
          <p:nvPr>
            <p:ph type="body" sz="quarter" idx="10"/>
          </p:nvPr>
        </p:nvSpPr>
        <p:spPr>
          <a:xfrm>
            <a:off x="132007" y="220891"/>
            <a:ext cx="8862995" cy="615822"/>
          </a:xfrm>
        </p:spPr>
        <p:txBody>
          <a:bodyPr/>
          <a:lstStyle/>
          <a:p>
            <a:pPr algn="ctr"/>
            <a:r>
              <a:rPr lang="uk-UA" altLang="uk-UA" sz="2400" dirty="0"/>
              <a:t>Визначення ефективності інвестиційного проекту</a:t>
            </a:r>
            <a:r>
              <a:rPr lang="uk-UA" altLang="uk-UA" sz="3600" dirty="0"/>
              <a:t> </a:t>
            </a:r>
            <a:endParaRPr lang="uk-UA" dirty="0"/>
          </a:p>
        </p:txBody>
      </p:sp>
      <p:sp>
        <p:nvSpPr>
          <p:cNvPr id="4" name="Rectangle 3">
            <a:extLst>
              <a:ext uri="{FF2B5EF4-FFF2-40B4-BE49-F238E27FC236}">
                <a16:creationId xmlns:a16="http://schemas.microsoft.com/office/drawing/2014/main" id="{A28AF423-7DB9-47BD-9A90-9E3ACDBCC2C4}"/>
              </a:ext>
            </a:extLst>
          </p:cNvPr>
          <p:cNvSpPr txBox="1">
            <a:spLocks noChangeArrowheads="1"/>
          </p:cNvSpPr>
          <p:nvPr/>
        </p:nvSpPr>
        <p:spPr>
          <a:xfrm>
            <a:off x="457200" y="981075"/>
            <a:ext cx="8229600" cy="5145088"/>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eaLnBrk="1" hangingPunct="1">
              <a:buFontTx/>
              <a:buNone/>
            </a:pPr>
            <a:r>
              <a:rPr lang="uk-UA" altLang="uk-UA" sz="2000" kern="0" dirty="0"/>
              <a:t>За значеннями припливів та відтоків фінансів визначається чистий приведений доход (</a:t>
            </a:r>
            <a:r>
              <a:rPr lang="uk-UA" altLang="uk-UA" sz="2000" i="1" kern="0" dirty="0" err="1"/>
              <a:t>NPV</a:t>
            </a:r>
            <a:r>
              <a:rPr lang="uk-UA" altLang="uk-UA" sz="2000" kern="0" dirty="0"/>
              <a:t> – </a:t>
            </a:r>
            <a:r>
              <a:rPr lang="uk-UA" altLang="uk-UA" sz="2000" kern="0" dirty="0" err="1"/>
              <a:t>net</a:t>
            </a:r>
            <a:r>
              <a:rPr lang="uk-UA" altLang="uk-UA" sz="2000" kern="0" dirty="0"/>
              <a:t> </a:t>
            </a:r>
            <a:r>
              <a:rPr lang="uk-UA" altLang="uk-UA" sz="2000" kern="0" dirty="0" err="1"/>
              <a:t>present</a:t>
            </a:r>
            <a:r>
              <a:rPr lang="uk-UA" altLang="uk-UA" sz="2000" kern="0" dirty="0"/>
              <a:t> </a:t>
            </a:r>
            <a:r>
              <a:rPr lang="uk-UA" altLang="uk-UA" sz="2000" kern="0" dirty="0" err="1"/>
              <a:t>value</a:t>
            </a:r>
            <a:r>
              <a:rPr lang="uk-UA" altLang="uk-UA" sz="2000" kern="0" dirty="0"/>
              <a:t>) дозволяє одержати найбільш узагальнену характеристику результату інвестування. </a:t>
            </a:r>
          </a:p>
          <a:p>
            <a:pPr eaLnBrk="1" hangingPunct="1">
              <a:buFontTx/>
              <a:buNone/>
            </a:pPr>
            <a:r>
              <a:rPr lang="uk-UA" altLang="uk-UA" sz="1800" kern="0" dirty="0"/>
              <a:t>Цей параметр може бути приведений:</a:t>
            </a:r>
          </a:p>
          <a:p>
            <a:pPr eaLnBrk="1" hangingPunct="1">
              <a:buNone/>
            </a:pPr>
            <a:r>
              <a:rPr lang="uk-UA" altLang="uk-UA" sz="1800" kern="0" dirty="0"/>
              <a:t>як на початок інвестиційного проекту</a:t>
            </a:r>
          </a:p>
          <a:p>
            <a:pPr eaLnBrk="1" hangingPunct="1">
              <a:buFontTx/>
              <a:buNone/>
            </a:pPr>
            <a:endParaRPr lang="uk-UA" altLang="uk-UA" sz="1800" kern="0" dirty="0"/>
          </a:p>
          <a:p>
            <a:pPr eaLnBrk="1" hangingPunct="1">
              <a:buFontTx/>
              <a:buNone/>
            </a:pPr>
            <a:endParaRPr lang="uk-UA" altLang="uk-UA" sz="1800" kern="0" dirty="0"/>
          </a:p>
          <a:p>
            <a:pPr eaLnBrk="1" hangingPunct="1">
              <a:buFontTx/>
              <a:buNone/>
            </a:pPr>
            <a:endParaRPr lang="uk-UA" altLang="uk-UA" sz="1800" kern="0" dirty="0"/>
          </a:p>
          <a:p>
            <a:pPr eaLnBrk="1" hangingPunct="1">
              <a:buFontTx/>
              <a:buNone/>
            </a:pPr>
            <a:endParaRPr lang="uk-UA" altLang="uk-UA" sz="1800" kern="0" dirty="0"/>
          </a:p>
          <a:p>
            <a:pPr eaLnBrk="1" hangingPunct="1">
              <a:buFontTx/>
              <a:buNone/>
            </a:pPr>
            <a:r>
              <a:rPr lang="uk-UA" altLang="uk-UA" sz="1800" kern="0" dirty="0"/>
              <a:t>так і на кінець інвестиційного проекту</a:t>
            </a:r>
          </a:p>
          <a:p>
            <a:pPr eaLnBrk="1" hangingPunct="1">
              <a:buFontTx/>
              <a:buNone/>
            </a:pPr>
            <a:endParaRPr lang="uk-UA" altLang="uk-UA" sz="1800" kern="0" dirty="0"/>
          </a:p>
          <a:p>
            <a:pPr eaLnBrk="1" hangingPunct="1">
              <a:buFontTx/>
              <a:buNone/>
            </a:pPr>
            <a:endParaRPr lang="uk-UA" altLang="uk-UA" sz="1800" kern="0" dirty="0"/>
          </a:p>
          <a:p>
            <a:pPr eaLnBrk="1" hangingPunct="1">
              <a:buFontTx/>
              <a:buNone/>
            </a:pPr>
            <a:r>
              <a:rPr lang="uk-UA" altLang="uk-UA" sz="1800" kern="0" dirty="0"/>
              <a:t>де </a:t>
            </a:r>
            <a:r>
              <a:rPr lang="uk-UA" altLang="uk-UA" sz="1800" i="1" kern="0" dirty="0" err="1"/>
              <a:t>Еt</a:t>
            </a:r>
            <a:r>
              <a:rPr lang="uk-UA" altLang="uk-UA" sz="1800" i="1" kern="0" dirty="0"/>
              <a:t> </a:t>
            </a:r>
            <a:r>
              <a:rPr lang="uk-UA" altLang="uk-UA" sz="1800" kern="0" dirty="0"/>
              <a:t>– дисконтна ставка, яка в загальному вигляді може бути різною для кожного кроку розрахунку.</a:t>
            </a:r>
            <a:endParaRPr lang="ru-RU" altLang="uk-UA" sz="1800" kern="0" dirty="0"/>
          </a:p>
        </p:txBody>
      </p:sp>
      <p:graphicFrame>
        <p:nvGraphicFramePr>
          <p:cNvPr id="6" name="Object 4">
            <a:extLst>
              <a:ext uri="{FF2B5EF4-FFF2-40B4-BE49-F238E27FC236}">
                <a16:creationId xmlns:a16="http://schemas.microsoft.com/office/drawing/2014/main" id="{9750E206-D93D-4632-B097-8577DA8FCFDC}"/>
              </a:ext>
            </a:extLst>
          </p:cNvPr>
          <p:cNvGraphicFramePr>
            <a:graphicFrameLocks noChangeAspect="1"/>
          </p:cNvGraphicFramePr>
          <p:nvPr>
            <p:extLst>
              <p:ext uri="{D42A27DB-BD31-4B8C-83A1-F6EECF244321}">
                <p14:modId xmlns:p14="http://schemas.microsoft.com/office/powerpoint/2010/main" val="3738193899"/>
              </p:ext>
            </p:extLst>
          </p:nvPr>
        </p:nvGraphicFramePr>
        <p:xfrm>
          <a:off x="5004048" y="2492896"/>
          <a:ext cx="3168650" cy="1173163"/>
        </p:xfrm>
        <a:graphic>
          <a:graphicData uri="http://schemas.openxmlformats.org/presentationml/2006/ole">
            <mc:AlternateContent xmlns:mc="http://schemas.openxmlformats.org/markup-compatibility/2006">
              <mc:Choice xmlns:v="urn:schemas-microsoft-com:vml" Requires="v">
                <p:oleObj name="Формула" r:id="rId2" imgW="1205977" imgH="444307" progId="Equation.DSMT4">
                  <p:embed/>
                </p:oleObj>
              </mc:Choice>
              <mc:Fallback>
                <p:oleObj name="Формула" r:id="rId2" imgW="1205977" imgH="444307" progId="Equation.DSMT4">
                  <p:embed/>
                  <p:pic>
                    <p:nvPicPr>
                      <p:cNvPr id="19461" name="Object 4">
                        <a:extLst>
                          <a:ext uri="{FF2B5EF4-FFF2-40B4-BE49-F238E27FC236}">
                            <a16:creationId xmlns:a16="http://schemas.microsoft.com/office/drawing/2014/main" id="{088E7444-A42D-4965-A7D2-4834DDA74E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8" y="2492896"/>
                        <a:ext cx="3168650" cy="117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7" name="Object 6">
            <a:extLst>
              <a:ext uri="{FF2B5EF4-FFF2-40B4-BE49-F238E27FC236}">
                <a16:creationId xmlns:a16="http://schemas.microsoft.com/office/drawing/2014/main" id="{AD0B6E63-09D6-4173-A343-999A83AC9C2B}"/>
              </a:ext>
            </a:extLst>
          </p:cNvPr>
          <p:cNvGraphicFramePr>
            <a:graphicFrameLocks noChangeAspect="1"/>
          </p:cNvGraphicFramePr>
          <p:nvPr/>
        </p:nvGraphicFramePr>
        <p:xfrm>
          <a:off x="3203575" y="3933825"/>
          <a:ext cx="4321175" cy="1095375"/>
        </p:xfrm>
        <a:graphic>
          <a:graphicData uri="http://schemas.openxmlformats.org/presentationml/2006/ole">
            <mc:AlternateContent xmlns:mc="http://schemas.openxmlformats.org/markup-compatibility/2006">
              <mc:Choice xmlns:v="urn:schemas-microsoft-com:vml" Requires="v">
                <p:oleObj name="Формула" r:id="rId4" imgW="1714500" imgH="431800" progId="Equation.DSMT4">
                  <p:embed/>
                </p:oleObj>
              </mc:Choice>
              <mc:Fallback>
                <p:oleObj name="Формула" r:id="rId4" imgW="1714500" imgH="431800" progId="Equation.DSMT4">
                  <p:embed/>
                  <p:pic>
                    <p:nvPicPr>
                      <p:cNvPr id="19463" name="Object 6">
                        <a:extLst>
                          <a:ext uri="{FF2B5EF4-FFF2-40B4-BE49-F238E27FC236}">
                            <a16:creationId xmlns:a16="http://schemas.microsoft.com/office/drawing/2014/main" id="{D05001AA-F8E4-4858-8FE1-69A7D388F4B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03575" y="3933825"/>
                        <a:ext cx="4321175" cy="1095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38646266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тексту 2">
            <a:extLst>
              <a:ext uri="{FF2B5EF4-FFF2-40B4-BE49-F238E27FC236}">
                <a16:creationId xmlns:a16="http://schemas.microsoft.com/office/drawing/2014/main" id="{1E7EC1BC-92EB-4DC6-8473-6AD8EB525AEC}"/>
              </a:ext>
            </a:extLst>
          </p:cNvPr>
          <p:cNvSpPr>
            <a:spLocks noGrp="1"/>
          </p:cNvSpPr>
          <p:nvPr>
            <p:ph type="body" sz="quarter" idx="11"/>
          </p:nvPr>
        </p:nvSpPr>
        <p:spPr/>
        <p:txBody>
          <a:bodyPr/>
          <a:lstStyle/>
          <a:p>
            <a:endParaRPr lang="uk-UA"/>
          </a:p>
        </p:txBody>
      </p:sp>
      <p:sp>
        <p:nvSpPr>
          <p:cNvPr id="6" name="Rectangle 3">
            <a:extLst>
              <a:ext uri="{FF2B5EF4-FFF2-40B4-BE49-F238E27FC236}">
                <a16:creationId xmlns:a16="http://schemas.microsoft.com/office/drawing/2014/main" id="{C2B3D79B-8A43-4533-BC21-1CF3719BAEA2}"/>
              </a:ext>
            </a:extLst>
          </p:cNvPr>
          <p:cNvSpPr txBox="1">
            <a:spLocks noChangeArrowheads="1"/>
          </p:cNvSpPr>
          <p:nvPr/>
        </p:nvSpPr>
        <p:spPr>
          <a:xfrm>
            <a:off x="457200" y="260350"/>
            <a:ext cx="8229600" cy="5865813"/>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eaLnBrk="1" hangingPunct="1">
              <a:buFontTx/>
              <a:buNone/>
            </a:pPr>
            <a:r>
              <a:rPr lang="uk-UA" altLang="uk-UA" sz="2000" kern="0" dirty="0"/>
              <a:t>Індекс прибутковості (</a:t>
            </a:r>
            <a:r>
              <a:rPr lang="uk-UA" altLang="uk-UA" sz="2000" i="1" kern="0" dirty="0" err="1"/>
              <a:t>ІП</a:t>
            </a:r>
            <a:r>
              <a:rPr lang="uk-UA" altLang="uk-UA" sz="2000" kern="0" dirty="0"/>
              <a:t>) – сума приведених ефектів до величини капітальних вкладень:</a:t>
            </a:r>
          </a:p>
          <a:p>
            <a:pPr eaLnBrk="1" hangingPunct="1">
              <a:buFontTx/>
              <a:buNone/>
            </a:pPr>
            <a:endParaRPr lang="uk-UA" altLang="uk-UA" sz="2000" kern="0" dirty="0"/>
          </a:p>
          <a:p>
            <a:pPr eaLnBrk="1" hangingPunct="1">
              <a:buFontTx/>
              <a:buNone/>
            </a:pPr>
            <a:endParaRPr lang="uk-UA" altLang="uk-UA" sz="2000" kern="0" dirty="0"/>
          </a:p>
          <a:p>
            <a:pPr eaLnBrk="1" hangingPunct="1">
              <a:buFontTx/>
              <a:buNone/>
            </a:pPr>
            <a:endParaRPr lang="uk-UA" altLang="uk-UA" sz="2000" kern="0" dirty="0"/>
          </a:p>
          <a:p>
            <a:pPr eaLnBrk="1" hangingPunct="1">
              <a:buFontTx/>
              <a:buNone/>
            </a:pPr>
            <a:r>
              <a:rPr lang="uk-UA" altLang="uk-UA" sz="2000" kern="0" dirty="0"/>
              <a:t>де </a:t>
            </a:r>
            <a:r>
              <a:rPr lang="uk-UA" altLang="uk-UA" sz="2000" i="1" kern="0" dirty="0"/>
              <a:t>К</a:t>
            </a:r>
            <a:r>
              <a:rPr lang="uk-UA" altLang="uk-UA" sz="2000" kern="0" dirty="0"/>
              <a:t> – загальна сума капіталовкладень у проект. </a:t>
            </a:r>
          </a:p>
          <a:p>
            <a:pPr eaLnBrk="1" hangingPunct="1">
              <a:buFontTx/>
              <a:buNone/>
            </a:pPr>
            <a:r>
              <a:rPr lang="uk-UA" altLang="uk-UA" sz="2000" kern="0" dirty="0"/>
              <a:t>Внутрішня норма прибутковості (позначається як </a:t>
            </a:r>
            <a:r>
              <a:rPr lang="uk-UA" altLang="uk-UA" sz="2000" i="1" kern="0" dirty="0" err="1"/>
              <a:t>ВНП</a:t>
            </a:r>
            <a:r>
              <a:rPr lang="uk-UA" altLang="uk-UA" sz="2000" i="1" kern="0" dirty="0"/>
              <a:t> </a:t>
            </a:r>
            <a:r>
              <a:rPr lang="uk-UA" altLang="uk-UA" sz="2000" kern="0" dirty="0"/>
              <a:t>або </a:t>
            </a:r>
            <a:r>
              <a:rPr lang="en-US" altLang="uk-UA" sz="2000" i="1" kern="0" dirty="0"/>
              <a:t>IRR</a:t>
            </a:r>
            <a:r>
              <a:rPr lang="uk-UA" altLang="uk-UA" sz="2000" kern="0" dirty="0"/>
              <a:t>) – це така норма дисконту (</a:t>
            </a:r>
            <a:r>
              <a:rPr lang="uk-UA" altLang="uk-UA" sz="2000" i="1" kern="0" dirty="0"/>
              <a:t>Е</a:t>
            </a:r>
            <a:r>
              <a:rPr lang="uk-UA" altLang="uk-UA" sz="2000" kern="0" dirty="0"/>
              <a:t>), при якій величина приведених ефектів дорівнює приведеним капіталовкладенням.</a:t>
            </a:r>
            <a:r>
              <a:rPr lang="ru-RU" altLang="uk-UA" sz="2000" kern="0" dirty="0"/>
              <a:t> </a:t>
            </a:r>
          </a:p>
          <a:p>
            <a:pPr eaLnBrk="1" hangingPunct="1">
              <a:buFontTx/>
              <a:buNone/>
            </a:pPr>
            <a:endParaRPr lang="uk-UA" altLang="uk-UA" sz="2000" kern="0" dirty="0"/>
          </a:p>
          <a:p>
            <a:pPr eaLnBrk="1" hangingPunct="1">
              <a:buFontTx/>
              <a:buNone/>
            </a:pPr>
            <a:endParaRPr lang="uk-UA" altLang="uk-UA" sz="2000" kern="0" dirty="0"/>
          </a:p>
          <a:p>
            <a:pPr eaLnBrk="1" hangingPunct="1">
              <a:buFontTx/>
              <a:buNone/>
            </a:pPr>
            <a:endParaRPr lang="uk-UA" altLang="uk-UA" sz="2000" kern="0" dirty="0"/>
          </a:p>
          <a:p>
            <a:pPr eaLnBrk="1" hangingPunct="1">
              <a:buFontTx/>
              <a:buNone/>
            </a:pPr>
            <a:r>
              <a:rPr lang="uk-UA" altLang="uk-UA" sz="2000" kern="0" dirty="0"/>
              <a:t>Період окупності інвестиційного проекту </a:t>
            </a:r>
            <a:endParaRPr lang="ru-RU" altLang="uk-UA" sz="2000" kern="0" dirty="0"/>
          </a:p>
        </p:txBody>
      </p:sp>
      <p:graphicFrame>
        <p:nvGraphicFramePr>
          <p:cNvPr id="7" name="Object 4">
            <a:extLst>
              <a:ext uri="{FF2B5EF4-FFF2-40B4-BE49-F238E27FC236}">
                <a16:creationId xmlns:a16="http://schemas.microsoft.com/office/drawing/2014/main" id="{4556E00E-4BF6-4678-8646-150AC2CF1862}"/>
              </a:ext>
            </a:extLst>
          </p:cNvPr>
          <p:cNvGraphicFramePr>
            <a:graphicFrameLocks noChangeAspect="1"/>
          </p:cNvGraphicFramePr>
          <p:nvPr/>
        </p:nvGraphicFramePr>
        <p:xfrm>
          <a:off x="4356100" y="765175"/>
          <a:ext cx="2520950" cy="1127125"/>
        </p:xfrm>
        <a:graphic>
          <a:graphicData uri="http://schemas.openxmlformats.org/presentationml/2006/ole">
            <mc:AlternateContent xmlns:mc="http://schemas.openxmlformats.org/markup-compatibility/2006">
              <mc:Choice xmlns:v="urn:schemas-microsoft-com:vml" Requires="v">
                <p:oleObj name="Формула" r:id="rId2" imgW="723586" imgH="393529" progId="Equation.DSMT4">
                  <p:embed/>
                </p:oleObj>
              </mc:Choice>
              <mc:Fallback>
                <p:oleObj name="Формула" r:id="rId2" imgW="723586" imgH="393529" progId="Equation.DSMT4">
                  <p:embed/>
                  <p:pic>
                    <p:nvPicPr>
                      <p:cNvPr id="21508" name="Object 4">
                        <a:extLst>
                          <a:ext uri="{FF2B5EF4-FFF2-40B4-BE49-F238E27FC236}">
                            <a16:creationId xmlns:a16="http://schemas.microsoft.com/office/drawing/2014/main" id="{19184075-166F-45A2-8BB0-50DD3C971A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6100" y="765175"/>
                        <a:ext cx="2520950" cy="112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8" name="Object 6">
            <a:extLst>
              <a:ext uri="{FF2B5EF4-FFF2-40B4-BE49-F238E27FC236}">
                <a16:creationId xmlns:a16="http://schemas.microsoft.com/office/drawing/2014/main" id="{BB68A01C-881F-402E-91CD-E2C9494742BE}"/>
              </a:ext>
            </a:extLst>
          </p:cNvPr>
          <p:cNvGraphicFramePr>
            <a:graphicFrameLocks noChangeAspect="1"/>
          </p:cNvGraphicFramePr>
          <p:nvPr/>
        </p:nvGraphicFramePr>
        <p:xfrm>
          <a:off x="3059113" y="3500438"/>
          <a:ext cx="3673475" cy="1096962"/>
        </p:xfrm>
        <a:graphic>
          <a:graphicData uri="http://schemas.openxmlformats.org/presentationml/2006/ole">
            <mc:AlternateContent xmlns:mc="http://schemas.openxmlformats.org/markup-compatibility/2006">
              <mc:Choice xmlns:v="urn:schemas-microsoft-com:vml" Requires="v">
                <p:oleObj name="Формула" r:id="rId4" imgW="1143000" imgH="431800" progId="Equation.DSMT4">
                  <p:embed/>
                </p:oleObj>
              </mc:Choice>
              <mc:Fallback>
                <p:oleObj name="Формула" r:id="rId4" imgW="1143000" imgH="431800" progId="Equation.DSMT4">
                  <p:embed/>
                  <p:pic>
                    <p:nvPicPr>
                      <p:cNvPr id="21510" name="Object 6">
                        <a:extLst>
                          <a:ext uri="{FF2B5EF4-FFF2-40B4-BE49-F238E27FC236}">
                            <a16:creationId xmlns:a16="http://schemas.microsoft.com/office/drawing/2014/main" id="{55084812-9303-49F7-8C3A-A0693465D24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59113" y="3500438"/>
                        <a:ext cx="3673475"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9" name="Object 8">
            <a:extLst>
              <a:ext uri="{FF2B5EF4-FFF2-40B4-BE49-F238E27FC236}">
                <a16:creationId xmlns:a16="http://schemas.microsoft.com/office/drawing/2014/main" id="{2801EE89-4829-49CC-B242-A242F71B8104}"/>
              </a:ext>
            </a:extLst>
          </p:cNvPr>
          <p:cNvGraphicFramePr>
            <a:graphicFrameLocks noChangeAspect="1"/>
          </p:cNvGraphicFramePr>
          <p:nvPr>
            <p:extLst>
              <p:ext uri="{D42A27DB-BD31-4B8C-83A1-F6EECF244321}">
                <p14:modId xmlns:p14="http://schemas.microsoft.com/office/powerpoint/2010/main" val="413694006"/>
              </p:ext>
            </p:extLst>
          </p:nvPr>
        </p:nvGraphicFramePr>
        <p:xfrm>
          <a:off x="5148263" y="4620281"/>
          <a:ext cx="3168650" cy="1731962"/>
        </p:xfrm>
        <a:graphic>
          <a:graphicData uri="http://schemas.openxmlformats.org/presentationml/2006/ole">
            <mc:AlternateContent xmlns:mc="http://schemas.openxmlformats.org/markup-compatibility/2006">
              <mc:Choice xmlns:v="urn:schemas-microsoft-com:vml" Requires="v">
                <p:oleObj name="Формула" r:id="rId6" imgW="1167893" imgH="634725" progId="Equation.DSMT4">
                  <p:embed/>
                </p:oleObj>
              </mc:Choice>
              <mc:Fallback>
                <p:oleObj name="Формула" r:id="rId6" imgW="1167893" imgH="634725" progId="Equation.DSMT4">
                  <p:embed/>
                  <p:pic>
                    <p:nvPicPr>
                      <p:cNvPr id="21512" name="Object 8">
                        <a:extLst>
                          <a:ext uri="{FF2B5EF4-FFF2-40B4-BE49-F238E27FC236}">
                            <a16:creationId xmlns:a16="http://schemas.microsoft.com/office/drawing/2014/main" id="{A974E097-02D1-4B55-96C9-C0F3F34101A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148263" y="4620281"/>
                        <a:ext cx="3168650" cy="173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22249980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тексту 1">
            <a:extLst>
              <a:ext uri="{FF2B5EF4-FFF2-40B4-BE49-F238E27FC236}">
                <a16:creationId xmlns:a16="http://schemas.microsoft.com/office/drawing/2014/main" id="{5B4E6A0E-E16E-425A-A6B0-E95802255111}"/>
              </a:ext>
            </a:extLst>
          </p:cNvPr>
          <p:cNvSpPr>
            <a:spLocks noGrp="1"/>
          </p:cNvSpPr>
          <p:nvPr>
            <p:ph type="body" sz="quarter" idx="10"/>
          </p:nvPr>
        </p:nvSpPr>
        <p:spPr>
          <a:xfrm>
            <a:off x="132007" y="220891"/>
            <a:ext cx="8862995" cy="471806"/>
          </a:xfrm>
        </p:spPr>
        <p:txBody>
          <a:bodyPr/>
          <a:lstStyle/>
          <a:p>
            <a:pPr algn="ctr"/>
            <a:r>
              <a:rPr lang="uk-UA" altLang="uk-UA" sz="2400" dirty="0"/>
              <a:t>Розрахунок норми дисконту</a:t>
            </a:r>
            <a:r>
              <a:rPr lang="ru-RU" altLang="uk-UA" sz="2400" dirty="0"/>
              <a:t> </a:t>
            </a:r>
            <a:endParaRPr lang="uk-UA" dirty="0"/>
          </a:p>
        </p:txBody>
      </p:sp>
      <p:sp>
        <p:nvSpPr>
          <p:cNvPr id="4" name="Rectangle 3">
            <a:extLst>
              <a:ext uri="{FF2B5EF4-FFF2-40B4-BE49-F238E27FC236}">
                <a16:creationId xmlns:a16="http://schemas.microsoft.com/office/drawing/2014/main" id="{1B9C10DD-34F8-42F3-8202-FB13E4CDBC31}"/>
              </a:ext>
            </a:extLst>
          </p:cNvPr>
          <p:cNvSpPr txBox="1">
            <a:spLocks noChangeArrowheads="1"/>
          </p:cNvSpPr>
          <p:nvPr/>
        </p:nvSpPr>
        <p:spPr>
          <a:xfrm>
            <a:off x="457200" y="908050"/>
            <a:ext cx="8229600" cy="5761038"/>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algn="ctr" eaLnBrk="1" hangingPunct="1">
              <a:lnSpc>
                <a:spcPct val="90000"/>
              </a:lnSpc>
              <a:buFontTx/>
              <a:buNone/>
            </a:pPr>
            <a:r>
              <a:rPr lang="en-US" altLang="uk-UA" i="1" kern="0" dirty="0"/>
              <a:t>E</a:t>
            </a:r>
            <a:r>
              <a:rPr lang="en-US" altLang="uk-UA" i="1" kern="0" baseline="-25000" dirty="0"/>
              <a:t>t</a:t>
            </a:r>
            <a:r>
              <a:rPr lang="uk-UA" altLang="uk-UA" i="1" kern="0" dirty="0"/>
              <a:t>=</a:t>
            </a:r>
            <a:r>
              <a:rPr lang="en-US" altLang="uk-UA" i="1" kern="0" dirty="0"/>
              <a:t>BK</a:t>
            </a:r>
            <a:r>
              <a:rPr lang="uk-UA" altLang="uk-UA" i="1" kern="0" dirty="0"/>
              <a:t>+ПР+І</a:t>
            </a:r>
            <a:r>
              <a:rPr lang="en-US" altLang="uk-UA" i="1" kern="0" baseline="-25000" dirty="0"/>
              <a:t>t</a:t>
            </a:r>
            <a:r>
              <a:rPr lang="uk-UA" altLang="uk-UA" i="1" kern="0" dirty="0"/>
              <a:t>, 	</a:t>
            </a:r>
          </a:p>
          <a:p>
            <a:pPr eaLnBrk="1" hangingPunct="1">
              <a:lnSpc>
                <a:spcPct val="90000"/>
              </a:lnSpc>
              <a:buFontTx/>
              <a:buNone/>
            </a:pPr>
            <a:r>
              <a:rPr lang="uk-UA" altLang="uk-UA" sz="2000" kern="0" dirty="0"/>
              <a:t>де </a:t>
            </a:r>
            <a:r>
              <a:rPr lang="uk-UA" altLang="uk-UA" sz="2000" i="1" kern="0" dirty="0"/>
              <a:t>ВК</a:t>
            </a:r>
            <a:r>
              <a:rPr lang="uk-UA" altLang="uk-UA" sz="2000" kern="0" dirty="0"/>
              <a:t> – вартість капіталу, залученого до виконання інвестиційного проекту, </a:t>
            </a:r>
            <a:r>
              <a:rPr lang="uk-UA" altLang="uk-UA" sz="2000" i="1" kern="0" dirty="0"/>
              <a:t>ПР</a:t>
            </a:r>
            <a:r>
              <a:rPr lang="uk-UA" altLang="uk-UA" sz="2000" kern="0" dirty="0"/>
              <a:t> – премія за ризик, </a:t>
            </a:r>
            <a:r>
              <a:rPr lang="uk-UA" altLang="uk-UA" sz="2000" i="1" kern="0" dirty="0"/>
              <a:t>І</a:t>
            </a:r>
            <a:r>
              <a:rPr lang="en-US" altLang="uk-UA" i="1" kern="0" baseline="-25000" dirty="0"/>
              <a:t>t</a:t>
            </a:r>
            <a:r>
              <a:rPr lang="uk-UA" altLang="uk-UA" sz="2000" kern="0" dirty="0"/>
              <a:t> – індекс інфляції</a:t>
            </a:r>
            <a:r>
              <a:rPr lang="en-US" altLang="uk-UA" sz="2000" kern="0" dirty="0"/>
              <a:t> </a:t>
            </a:r>
            <a:r>
              <a:rPr lang="uk-UA" altLang="uk-UA" sz="2000" kern="0" dirty="0"/>
              <a:t>на момент </a:t>
            </a:r>
            <a:r>
              <a:rPr lang="en-US" altLang="uk-UA" sz="2000" i="1" kern="0" dirty="0"/>
              <a:t>t</a:t>
            </a:r>
            <a:r>
              <a:rPr lang="uk-UA" altLang="uk-UA" sz="2000" kern="0" dirty="0"/>
              <a:t>.</a:t>
            </a:r>
          </a:p>
          <a:p>
            <a:pPr eaLnBrk="1" hangingPunct="1">
              <a:lnSpc>
                <a:spcPct val="90000"/>
              </a:lnSpc>
              <a:buFontTx/>
              <a:buNone/>
            </a:pPr>
            <a:endParaRPr lang="uk-UA" altLang="uk-UA" sz="2000" kern="0" dirty="0"/>
          </a:p>
          <a:p>
            <a:pPr eaLnBrk="1" hangingPunct="1">
              <a:lnSpc>
                <a:spcPct val="90000"/>
              </a:lnSpc>
              <a:buFontTx/>
              <a:buNone/>
            </a:pPr>
            <a:r>
              <a:rPr lang="uk-UA" altLang="uk-UA" sz="2000" kern="0" dirty="0"/>
              <a:t>Вартість капіталу – це</a:t>
            </a:r>
            <a:endParaRPr lang="uk-UA" altLang="uk-UA" sz="2000" i="1" kern="0" dirty="0"/>
          </a:p>
          <a:p>
            <a:pPr eaLnBrk="1" hangingPunct="1">
              <a:lnSpc>
                <a:spcPct val="90000"/>
              </a:lnSpc>
              <a:buFontTx/>
              <a:buNone/>
            </a:pPr>
            <a:r>
              <a:rPr lang="uk-UA" altLang="uk-UA" i="1" kern="0" dirty="0"/>
              <a:t>ВК = ВВК + ВЗК, або 		</a:t>
            </a:r>
          </a:p>
          <a:p>
            <a:pPr eaLnBrk="1" hangingPunct="1">
              <a:lnSpc>
                <a:spcPct val="90000"/>
              </a:lnSpc>
              <a:buFontTx/>
              <a:buNone/>
            </a:pPr>
            <a:endParaRPr lang="uk-UA" altLang="uk-UA" sz="2400" kern="0" dirty="0"/>
          </a:p>
          <a:p>
            <a:pPr eaLnBrk="1" hangingPunct="1">
              <a:lnSpc>
                <a:spcPct val="90000"/>
              </a:lnSpc>
              <a:buFontTx/>
              <a:buNone/>
            </a:pPr>
            <a:endParaRPr lang="en-US" altLang="uk-UA" sz="2400" kern="0" dirty="0"/>
          </a:p>
          <a:p>
            <a:pPr eaLnBrk="1" hangingPunct="1">
              <a:lnSpc>
                <a:spcPct val="90000"/>
              </a:lnSpc>
              <a:buFontTx/>
              <a:buNone/>
            </a:pPr>
            <a:endParaRPr lang="en-US" altLang="uk-UA" sz="2400" kern="0" dirty="0"/>
          </a:p>
          <a:p>
            <a:pPr eaLnBrk="1" hangingPunct="1">
              <a:lnSpc>
                <a:spcPct val="90000"/>
              </a:lnSpc>
              <a:buFontTx/>
              <a:buNone/>
            </a:pPr>
            <a:r>
              <a:rPr lang="uk-UA" altLang="uk-UA" sz="2400" kern="0" dirty="0"/>
              <a:t>де ВВК – вартість власного капіталу, яка є процентом прибутковості від власного виробництва або ставкою по депозитам у банку, ВЗК – вартість залученого капіталу, тобто це ставка по кредитам у банку або обіцяна норма прибутковості акцій, випущених для реалізації цього проекту.</a:t>
            </a:r>
            <a:endParaRPr lang="ru-RU" altLang="uk-UA" sz="2400" kern="0" dirty="0"/>
          </a:p>
        </p:txBody>
      </p:sp>
      <p:graphicFrame>
        <p:nvGraphicFramePr>
          <p:cNvPr id="5" name="Object 4">
            <a:extLst>
              <a:ext uri="{FF2B5EF4-FFF2-40B4-BE49-F238E27FC236}">
                <a16:creationId xmlns:a16="http://schemas.microsoft.com/office/drawing/2014/main" id="{EE2EE8B9-684F-41FE-9971-37B9D2E6233B}"/>
              </a:ext>
            </a:extLst>
          </p:cNvPr>
          <p:cNvGraphicFramePr>
            <a:graphicFrameLocks noChangeAspect="1"/>
          </p:cNvGraphicFramePr>
          <p:nvPr>
            <p:extLst>
              <p:ext uri="{D42A27DB-BD31-4B8C-83A1-F6EECF244321}">
                <p14:modId xmlns:p14="http://schemas.microsoft.com/office/powerpoint/2010/main" val="592250912"/>
              </p:ext>
            </p:extLst>
          </p:nvPr>
        </p:nvGraphicFramePr>
        <p:xfrm>
          <a:off x="5076056" y="1772816"/>
          <a:ext cx="2951163" cy="2503487"/>
        </p:xfrm>
        <a:graphic>
          <a:graphicData uri="http://schemas.openxmlformats.org/presentationml/2006/ole">
            <mc:AlternateContent xmlns:mc="http://schemas.openxmlformats.org/markup-compatibility/2006">
              <mc:Choice xmlns:v="urn:schemas-microsoft-com:vml" Requires="v">
                <p:oleObj name="Формула" r:id="rId2" imgW="990600" imgH="838200" progId="Equation.DSMT4">
                  <p:embed/>
                </p:oleObj>
              </mc:Choice>
              <mc:Fallback>
                <p:oleObj name="Формула" r:id="rId2" imgW="990600" imgH="838200" progId="Equation.DSMT4">
                  <p:embed/>
                  <p:pic>
                    <p:nvPicPr>
                      <p:cNvPr id="24581" name="Object 4">
                        <a:extLst>
                          <a:ext uri="{FF2B5EF4-FFF2-40B4-BE49-F238E27FC236}">
                            <a16:creationId xmlns:a16="http://schemas.microsoft.com/office/drawing/2014/main" id="{704CA30A-9B47-4629-A05F-440FDB2657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1772816"/>
                        <a:ext cx="2951163" cy="2503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31118731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тексту 1">
            <a:extLst>
              <a:ext uri="{FF2B5EF4-FFF2-40B4-BE49-F238E27FC236}">
                <a16:creationId xmlns:a16="http://schemas.microsoft.com/office/drawing/2014/main" id="{37D00372-41AE-4789-B409-E72A24ED47B8}"/>
              </a:ext>
            </a:extLst>
          </p:cNvPr>
          <p:cNvSpPr>
            <a:spLocks noGrp="1"/>
          </p:cNvSpPr>
          <p:nvPr>
            <p:ph type="body" sz="quarter" idx="10"/>
          </p:nvPr>
        </p:nvSpPr>
        <p:spPr>
          <a:xfrm>
            <a:off x="140502" y="24181"/>
            <a:ext cx="8862995" cy="543814"/>
          </a:xfrm>
        </p:spPr>
        <p:txBody>
          <a:bodyPr/>
          <a:lstStyle/>
          <a:p>
            <a:pPr algn="ctr"/>
            <a:r>
              <a:rPr lang="uk-UA" altLang="uk-UA" sz="2400" dirty="0"/>
              <a:t>Рекомендований розмір премії за ризик</a:t>
            </a:r>
            <a:r>
              <a:rPr lang="ru-RU" altLang="uk-UA" sz="2400" dirty="0"/>
              <a:t> </a:t>
            </a:r>
            <a:endParaRPr lang="uk-UA" dirty="0"/>
          </a:p>
        </p:txBody>
      </p:sp>
      <p:sp>
        <p:nvSpPr>
          <p:cNvPr id="3" name="Місце для тексту 2">
            <a:extLst>
              <a:ext uri="{FF2B5EF4-FFF2-40B4-BE49-F238E27FC236}">
                <a16:creationId xmlns:a16="http://schemas.microsoft.com/office/drawing/2014/main" id="{93AF45C4-D5D0-4DEB-B216-3F0E1F9071BD}"/>
              </a:ext>
            </a:extLst>
          </p:cNvPr>
          <p:cNvSpPr>
            <a:spLocks noGrp="1"/>
          </p:cNvSpPr>
          <p:nvPr>
            <p:ph type="body" sz="quarter" idx="11"/>
          </p:nvPr>
        </p:nvSpPr>
        <p:spPr/>
        <p:txBody>
          <a:bodyPr/>
          <a:lstStyle/>
          <a:p>
            <a:endParaRPr lang="uk-UA"/>
          </a:p>
        </p:txBody>
      </p:sp>
      <p:pic>
        <p:nvPicPr>
          <p:cNvPr id="4" name="Picture 4">
            <a:extLst>
              <a:ext uri="{FF2B5EF4-FFF2-40B4-BE49-F238E27FC236}">
                <a16:creationId xmlns:a16="http://schemas.microsoft.com/office/drawing/2014/main" id="{7E51C9D5-AF08-41E6-A1A1-22B33A6C39A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6739" y="735861"/>
            <a:ext cx="7930520" cy="5797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423562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a:extLst>
              <a:ext uri="{FF2B5EF4-FFF2-40B4-BE49-F238E27FC236}">
                <a16:creationId xmlns:a16="http://schemas.microsoft.com/office/drawing/2014/main" id="{D3947031-A145-48F5-B516-F74101A16FB1}"/>
              </a:ext>
            </a:extLst>
          </p:cNvPr>
          <p:cNvSpPr>
            <a:spLocks noGrp="1"/>
          </p:cNvSpPr>
          <p:nvPr>
            <p:ph idx="1"/>
          </p:nvPr>
        </p:nvSpPr>
        <p:spPr>
          <a:xfrm>
            <a:off x="323528" y="202430"/>
            <a:ext cx="8998526" cy="6453142"/>
          </a:xfrm>
        </p:spPr>
        <p:txBody>
          <a:bodyPr>
            <a:normAutofit fontScale="77500" lnSpcReduction="20000"/>
          </a:bodyPr>
          <a:lstStyle/>
          <a:p>
            <a:pPr marL="0" indent="0" algn="ctr">
              <a:buNone/>
            </a:pPr>
            <a:r>
              <a:rPr lang="uk-UA" sz="2800" b="1" dirty="0"/>
              <a:t>АМОРТИЗАЦІЙНІ ВІДРАХУВАННЯ </a:t>
            </a:r>
          </a:p>
          <a:p>
            <a:pPr marL="0" indent="0">
              <a:buNone/>
            </a:pPr>
            <a:r>
              <a:rPr lang="uk-UA" sz="2800" dirty="0"/>
              <a:t>— процес поступового перенесення вартості основних засобів на продукт, що виготовляється з їх допомогою. Для заміщення зношеної частини основних засобів виробництва підприємства роблять амортизаційні відрахування, тобто відрахування певних грошових сум відповідно до розмірів фізичного і морального зносу засобів виробництва. Амортизаційні відрахування використовуються для повного відтворювання зношених основних фондів (на реновацію), а також для їх часткового відшкодування (на капітальний ремонт і модернізацію). </a:t>
            </a:r>
          </a:p>
          <a:p>
            <a:pPr marL="0" indent="0">
              <a:buNone/>
            </a:pPr>
            <a:endParaRPr lang="uk-UA" sz="2625" dirty="0"/>
          </a:p>
          <a:p>
            <a:pPr marL="0" indent="0">
              <a:buNone/>
            </a:pPr>
            <a:r>
              <a:rPr lang="uk-UA" sz="2625" dirty="0"/>
              <a:t>Амортизація  основних  засобів  (крім  інших  необоротних матеріальних  активів)  нараховується   із   застосуванням   таких методів: </a:t>
            </a:r>
            <a:br>
              <a:rPr lang="uk-UA" sz="2625" dirty="0"/>
            </a:br>
            <a:r>
              <a:rPr lang="uk-UA" sz="2625" dirty="0"/>
              <a:t>     1) </a:t>
            </a:r>
            <a:r>
              <a:rPr lang="uk-UA" sz="2625" b="1" dirty="0"/>
              <a:t>прямолінійного</a:t>
            </a:r>
            <a:r>
              <a:rPr lang="uk-UA" sz="2625" dirty="0"/>
              <a:t>,   за   яким   річна    сума    амортизації визначається   діленням  вартості,  яка  амортизується,  на  </a:t>
            </a:r>
          </a:p>
          <a:p>
            <a:pPr marL="0" indent="0">
              <a:buNone/>
            </a:pPr>
            <a:r>
              <a:rPr lang="uk-UA" sz="2625" dirty="0"/>
              <a:t>строк корисного  використання  об'єкта  основних  засобів; </a:t>
            </a:r>
            <a:br>
              <a:rPr lang="uk-UA" sz="2625" dirty="0"/>
            </a:br>
            <a:r>
              <a:rPr lang="uk-UA" sz="2625" dirty="0"/>
              <a:t>     </a:t>
            </a:r>
          </a:p>
          <a:p>
            <a:pPr marL="0" indent="0">
              <a:buNone/>
            </a:pPr>
            <a:br>
              <a:rPr lang="uk-UA" dirty="0"/>
            </a:br>
            <a:r>
              <a:rPr lang="uk-UA" dirty="0"/>
              <a:t>  </a:t>
            </a:r>
            <a:br>
              <a:rPr lang="uk-UA" dirty="0"/>
            </a:br>
            <a:endParaRPr lang="uk-UA" dirty="0"/>
          </a:p>
        </p:txBody>
      </p:sp>
      <p:graphicFrame>
        <p:nvGraphicFramePr>
          <p:cNvPr id="4" name="Об'єкт 3">
            <a:extLst>
              <a:ext uri="{FF2B5EF4-FFF2-40B4-BE49-F238E27FC236}">
                <a16:creationId xmlns:a16="http://schemas.microsoft.com/office/drawing/2014/main" id="{17F8DB0E-9C14-472C-A13A-294D53E8F4F8}"/>
              </a:ext>
            </a:extLst>
          </p:cNvPr>
          <p:cNvGraphicFramePr>
            <a:graphicFrameLocks noChangeAspect="1"/>
          </p:cNvGraphicFramePr>
          <p:nvPr>
            <p:extLst>
              <p:ext uri="{D42A27DB-BD31-4B8C-83A1-F6EECF244321}">
                <p14:modId xmlns:p14="http://schemas.microsoft.com/office/powerpoint/2010/main" val="735469031"/>
              </p:ext>
            </p:extLst>
          </p:nvPr>
        </p:nvGraphicFramePr>
        <p:xfrm>
          <a:off x="3059832" y="5235156"/>
          <a:ext cx="2464838" cy="1420415"/>
        </p:xfrm>
        <a:graphic>
          <a:graphicData uri="http://schemas.openxmlformats.org/presentationml/2006/ole">
            <mc:AlternateContent xmlns:mc="http://schemas.openxmlformats.org/markup-compatibility/2006">
              <mc:Choice xmlns:v="urn:schemas-microsoft-com:vml" Requires="v">
                <p:oleObj name="Equation" r:id="rId2" imgW="749160" imgH="431640" progId="Equation.DSMT4">
                  <p:embed/>
                </p:oleObj>
              </mc:Choice>
              <mc:Fallback>
                <p:oleObj name="Equation" r:id="rId2" imgW="749160" imgH="431640" progId="Equation.DSMT4">
                  <p:embed/>
                  <p:pic>
                    <p:nvPicPr>
                      <p:cNvPr id="4" name="Об'єкт 3">
                        <a:extLst>
                          <a:ext uri="{FF2B5EF4-FFF2-40B4-BE49-F238E27FC236}">
                            <a16:creationId xmlns:a16="http://schemas.microsoft.com/office/drawing/2014/main" id="{17F8DB0E-9C14-472C-A13A-294D53E8F4F8}"/>
                          </a:ext>
                        </a:extLst>
                      </p:cNvPr>
                      <p:cNvPicPr/>
                      <p:nvPr/>
                    </p:nvPicPr>
                    <p:blipFill>
                      <a:blip r:embed="rId3"/>
                      <a:stretch>
                        <a:fillRect/>
                      </a:stretch>
                    </p:blipFill>
                    <p:spPr>
                      <a:xfrm>
                        <a:off x="3059832" y="5235156"/>
                        <a:ext cx="2464838" cy="1420415"/>
                      </a:xfrm>
                      <a:prstGeom prst="rect">
                        <a:avLst/>
                      </a:prstGeom>
                    </p:spPr>
                  </p:pic>
                </p:oleObj>
              </mc:Fallback>
            </mc:AlternateContent>
          </a:graphicData>
        </a:graphic>
      </p:graphicFrame>
    </p:spTree>
    <p:extLst>
      <p:ext uri="{BB962C8B-B14F-4D97-AF65-F5344CB8AC3E}">
        <p14:creationId xmlns:p14="http://schemas.microsoft.com/office/powerpoint/2010/main" val="36164823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a:extLst>
              <a:ext uri="{FF2B5EF4-FFF2-40B4-BE49-F238E27FC236}">
                <a16:creationId xmlns:a16="http://schemas.microsoft.com/office/drawing/2014/main" id="{76C4C632-100F-48CC-98A1-33CFEF1979C7}"/>
              </a:ext>
            </a:extLst>
          </p:cNvPr>
          <p:cNvSpPr>
            <a:spLocks noGrp="1"/>
          </p:cNvSpPr>
          <p:nvPr>
            <p:ph idx="1"/>
          </p:nvPr>
        </p:nvSpPr>
        <p:spPr>
          <a:xfrm>
            <a:off x="514350" y="116632"/>
            <a:ext cx="8415338" cy="4104456"/>
          </a:xfrm>
        </p:spPr>
        <p:txBody>
          <a:bodyPr/>
          <a:lstStyle/>
          <a:p>
            <a:pPr marL="0" indent="0">
              <a:buNone/>
            </a:pPr>
            <a:r>
              <a:rPr lang="uk-UA" sz="2500" dirty="0"/>
              <a:t>2)</a:t>
            </a:r>
            <a:r>
              <a:rPr lang="uk-UA" sz="2500" b="1" dirty="0"/>
              <a:t>зменшення   залишкової   вартості</a:t>
            </a:r>
            <a:r>
              <a:rPr lang="uk-UA" sz="2500" dirty="0"/>
              <a:t>,   за  яким  </a:t>
            </a:r>
          </a:p>
          <a:p>
            <a:pPr marL="0" indent="0">
              <a:buNone/>
            </a:pPr>
            <a:r>
              <a:rPr lang="uk-UA" sz="2500" dirty="0"/>
              <a:t>річна  сума амортизації визначається як добуток залишкової вартості об'єкта на початок  звітного  </a:t>
            </a:r>
          </a:p>
          <a:p>
            <a:pPr marL="0" indent="0">
              <a:buNone/>
            </a:pPr>
            <a:r>
              <a:rPr lang="uk-UA" sz="2500" dirty="0"/>
              <a:t>року  або  первісної  вартості  на дату початку нарахування амортизації та річної норми амортизації.  </a:t>
            </a:r>
          </a:p>
          <a:p>
            <a:pPr marL="0" indent="0">
              <a:buNone/>
            </a:pPr>
            <a:r>
              <a:rPr lang="uk-UA" sz="2500" dirty="0"/>
              <a:t>Річна  норма амортизації  (у відсотках) обчислюється як різниця між одиницею та результатом кореня ступеня кількості років корисного  використання об'єкта з результату від ділення ліквідаційної вартості об'єкта на його первісну вартість;</a:t>
            </a:r>
          </a:p>
        </p:txBody>
      </p:sp>
      <p:pic>
        <p:nvPicPr>
          <p:cNvPr id="5" name="Рисунок 4">
            <a:extLst>
              <a:ext uri="{FF2B5EF4-FFF2-40B4-BE49-F238E27FC236}">
                <a16:creationId xmlns:a16="http://schemas.microsoft.com/office/drawing/2014/main" id="{7F125D93-34E9-4FCF-8A1F-263ADF725EC0}"/>
              </a:ext>
            </a:extLst>
          </p:cNvPr>
          <p:cNvPicPr>
            <a:picLocks noChangeAspect="1"/>
          </p:cNvPicPr>
          <p:nvPr/>
        </p:nvPicPr>
        <p:blipFill>
          <a:blip r:embed="rId2"/>
          <a:stretch>
            <a:fillRect/>
          </a:stretch>
        </p:blipFill>
        <p:spPr>
          <a:xfrm>
            <a:off x="395536" y="4365104"/>
            <a:ext cx="8655138" cy="2376264"/>
          </a:xfrm>
          <a:prstGeom prst="rect">
            <a:avLst/>
          </a:prstGeom>
        </p:spPr>
      </p:pic>
    </p:spTree>
    <p:extLst>
      <p:ext uri="{BB962C8B-B14F-4D97-AF65-F5344CB8AC3E}">
        <p14:creationId xmlns:p14="http://schemas.microsoft.com/office/powerpoint/2010/main" val="30552823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a:extLst>
              <a:ext uri="{FF2B5EF4-FFF2-40B4-BE49-F238E27FC236}">
                <a16:creationId xmlns:a16="http://schemas.microsoft.com/office/drawing/2014/main" id="{41830B49-E79D-47B0-B8B3-20C1FE54AD7D}"/>
              </a:ext>
            </a:extLst>
          </p:cNvPr>
          <p:cNvSpPr>
            <a:spLocks noGrp="1"/>
          </p:cNvSpPr>
          <p:nvPr>
            <p:ph idx="1"/>
          </p:nvPr>
        </p:nvSpPr>
        <p:spPr>
          <a:xfrm>
            <a:off x="70558" y="0"/>
            <a:ext cx="8821882" cy="2119632"/>
          </a:xfrm>
        </p:spPr>
        <p:txBody>
          <a:bodyPr>
            <a:normAutofit fontScale="25000" lnSpcReduction="20000"/>
          </a:bodyPr>
          <a:lstStyle/>
          <a:p>
            <a:pPr marL="0" indent="0">
              <a:buNone/>
            </a:pPr>
            <a:r>
              <a:rPr lang="uk-UA" sz="10000" dirty="0"/>
              <a:t>   3) </a:t>
            </a:r>
            <a:r>
              <a:rPr lang="uk-UA" sz="10000" b="1" dirty="0"/>
              <a:t>прискореного зменшення залишкової вартості</a:t>
            </a:r>
            <a:r>
              <a:rPr lang="uk-UA" sz="10000" dirty="0"/>
              <a:t>,  за яким річна сума  амортизації  визначається  як  добуток  залишкової  вартості об'єкта  на  початок  звітного року або первісної вартості на дату початку нарахування амортизації та річної норми  амортизації,  яка обчислюється, виходячи із строку корисного використання об'єкта, і подвоюється; </a:t>
            </a:r>
          </a:p>
          <a:p>
            <a:pPr marL="0" indent="0">
              <a:buNone/>
            </a:pPr>
            <a:endParaRPr lang="uk-UA" sz="10000" dirty="0"/>
          </a:p>
          <a:p>
            <a:pPr marL="0" indent="0">
              <a:buNone/>
            </a:pPr>
            <a:r>
              <a:rPr lang="uk-UA" dirty="0"/>
              <a:t>  </a:t>
            </a:r>
            <a:br>
              <a:rPr lang="uk-UA" dirty="0"/>
            </a:br>
            <a:r>
              <a:rPr lang="uk-UA" dirty="0"/>
              <a:t>    </a:t>
            </a:r>
          </a:p>
        </p:txBody>
      </p:sp>
      <p:pic>
        <p:nvPicPr>
          <p:cNvPr id="5" name="Рисунок 4">
            <a:extLst>
              <a:ext uri="{FF2B5EF4-FFF2-40B4-BE49-F238E27FC236}">
                <a16:creationId xmlns:a16="http://schemas.microsoft.com/office/drawing/2014/main" id="{E4A40D42-F325-4F23-A7F4-D46D353F21C3}"/>
              </a:ext>
            </a:extLst>
          </p:cNvPr>
          <p:cNvPicPr>
            <a:picLocks noChangeAspect="1"/>
          </p:cNvPicPr>
          <p:nvPr/>
        </p:nvPicPr>
        <p:blipFill>
          <a:blip r:embed="rId2"/>
          <a:stretch>
            <a:fillRect/>
          </a:stretch>
        </p:blipFill>
        <p:spPr>
          <a:xfrm>
            <a:off x="323528" y="4149080"/>
            <a:ext cx="8191362" cy="2561703"/>
          </a:xfrm>
          <a:prstGeom prst="rect">
            <a:avLst/>
          </a:prstGeom>
        </p:spPr>
      </p:pic>
      <p:pic>
        <p:nvPicPr>
          <p:cNvPr id="6" name="Рисунок 5">
            <a:extLst>
              <a:ext uri="{FF2B5EF4-FFF2-40B4-BE49-F238E27FC236}">
                <a16:creationId xmlns:a16="http://schemas.microsoft.com/office/drawing/2014/main" id="{BC4F3648-9F8E-4CE4-B96D-E1656E28B1D6}"/>
              </a:ext>
            </a:extLst>
          </p:cNvPr>
          <p:cNvPicPr>
            <a:picLocks noChangeAspect="1"/>
          </p:cNvPicPr>
          <p:nvPr/>
        </p:nvPicPr>
        <p:blipFill>
          <a:blip r:embed="rId3"/>
          <a:stretch>
            <a:fillRect/>
          </a:stretch>
        </p:blipFill>
        <p:spPr>
          <a:xfrm>
            <a:off x="1095583" y="2257112"/>
            <a:ext cx="7434147" cy="1800200"/>
          </a:xfrm>
          <a:prstGeom prst="rect">
            <a:avLst/>
          </a:prstGeom>
        </p:spPr>
      </p:pic>
    </p:spTree>
    <p:extLst>
      <p:ext uri="{BB962C8B-B14F-4D97-AF65-F5344CB8AC3E}">
        <p14:creationId xmlns:p14="http://schemas.microsoft.com/office/powerpoint/2010/main" val="3109249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a:extLst>
              <a:ext uri="{FF2B5EF4-FFF2-40B4-BE49-F238E27FC236}">
                <a16:creationId xmlns:a16="http://schemas.microsoft.com/office/drawing/2014/main" id="{6636D3CB-5AB0-4D6D-8098-E3F4EF853EA9}"/>
              </a:ext>
            </a:extLst>
          </p:cNvPr>
          <p:cNvSpPr>
            <a:spLocks noGrp="1"/>
          </p:cNvSpPr>
          <p:nvPr>
            <p:ph idx="1"/>
          </p:nvPr>
        </p:nvSpPr>
        <p:spPr>
          <a:xfrm>
            <a:off x="254918" y="620689"/>
            <a:ext cx="8634164" cy="3888432"/>
          </a:xfrm>
        </p:spPr>
        <p:txBody>
          <a:bodyPr>
            <a:normAutofit fontScale="92500" lnSpcReduction="20000"/>
          </a:bodyPr>
          <a:lstStyle/>
          <a:p>
            <a:pPr marL="0" indent="0">
              <a:buNone/>
            </a:pPr>
            <a:r>
              <a:rPr lang="uk-UA" dirty="0"/>
              <a:t>4) </a:t>
            </a:r>
            <a:r>
              <a:rPr lang="uk-UA" b="1" dirty="0"/>
              <a:t>кумулятивного</a:t>
            </a:r>
            <a:r>
              <a:rPr lang="uk-UA" dirty="0"/>
              <a:t>, за яким річна сума амортизації визначається як  добуток  вартості,   яка   амортизується,   та кумулятивного коефіцієнта.   </a:t>
            </a:r>
          </a:p>
          <a:p>
            <a:pPr marL="0" indent="0">
              <a:buNone/>
            </a:pPr>
            <a:r>
              <a:rPr lang="uk-UA" dirty="0"/>
              <a:t>Кумулятивний   коефіцієнт  розраховується  </a:t>
            </a:r>
          </a:p>
          <a:p>
            <a:pPr marL="0" indent="0">
              <a:buNone/>
            </a:pPr>
            <a:r>
              <a:rPr lang="uk-UA" dirty="0"/>
              <a:t>діленням кількості   років,   що  залишаються  </a:t>
            </a:r>
          </a:p>
          <a:p>
            <a:pPr marL="0" indent="0">
              <a:buNone/>
            </a:pPr>
            <a:r>
              <a:rPr lang="uk-UA" dirty="0"/>
              <a:t>до кінця  строку  корисного використання  </a:t>
            </a:r>
          </a:p>
          <a:p>
            <a:pPr marL="0" indent="0">
              <a:buNone/>
            </a:pPr>
            <a:r>
              <a:rPr lang="uk-UA" dirty="0"/>
              <a:t>об'єкта основних  засобів, на загальну суму </a:t>
            </a:r>
          </a:p>
          <a:p>
            <a:pPr marL="0" indent="0">
              <a:buNone/>
            </a:pPr>
            <a:r>
              <a:rPr lang="uk-UA" dirty="0"/>
              <a:t>числа років його корисного  використання; </a:t>
            </a:r>
          </a:p>
          <a:p>
            <a:pPr marL="0" indent="0">
              <a:buNone/>
            </a:pPr>
            <a:endParaRPr lang="uk-UA" dirty="0"/>
          </a:p>
        </p:txBody>
      </p:sp>
      <p:graphicFrame>
        <p:nvGraphicFramePr>
          <p:cNvPr id="4" name="Об'єкт 3">
            <a:extLst>
              <a:ext uri="{FF2B5EF4-FFF2-40B4-BE49-F238E27FC236}">
                <a16:creationId xmlns:a16="http://schemas.microsoft.com/office/drawing/2014/main" id="{D5216BAC-13C6-4AF7-A77E-17C93AEA638A}"/>
              </a:ext>
            </a:extLst>
          </p:cNvPr>
          <p:cNvGraphicFramePr>
            <a:graphicFrameLocks noChangeAspect="1"/>
          </p:cNvGraphicFramePr>
          <p:nvPr>
            <p:extLst>
              <p:ext uri="{D42A27DB-BD31-4B8C-83A1-F6EECF244321}">
                <p14:modId xmlns:p14="http://schemas.microsoft.com/office/powerpoint/2010/main" val="1232026209"/>
              </p:ext>
            </p:extLst>
          </p:nvPr>
        </p:nvGraphicFramePr>
        <p:xfrm>
          <a:off x="1515385" y="4581128"/>
          <a:ext cx="4441527" cy="2160240"/>
        </p:xfrm>
        <a:graphic>
          <a:graphicData uri="http://schemas.openxmlformats.org/presentationml/2006/ole">
            <mc:AlternateContent xmlns:mc="http://schemas.openxmlformats.org/markup-compatibility/2006">
              <mc:Choice xmlns:v="urn:schemas-microsoft-com:vml" Requires="v">
                <p:oleObj name="Equation" r:id="rId2" imgW="1409400" imgH="685800" progId="Equation.DSMT4">
                  <p:embed/>
                </p:oleObj>
              </mc:Choice>
              <mc:Fallback>
                <p:oleObj name="Equation" r:id="rId2" imgW="1409400" imgH="685800" progId="Equation.DSMT4">
                  <p:embed/>
                  <p:pic>
                    <p:nvPicPr>
                      <p:cNvPr id="4" name="Об'єкт 3">
                        <a:extLst>
                          <a:ext uri="{FF2B5EF4-FFF2-40B4-BE49-F238E27FC236}">
                            <a16:creationId xmlns:a16="http://schemas.microsoft.com/office/drawing/2014/main" id="{D5216BAC-13C6-4AF7-A77E-17C93AEA638A}"/>
                          </a:ext>
                        </a:extLst>
                      </p:cNvPr>
                      <p:cNvPicPr/>
                      <p:nvPr/>
                    </p:nvPicPr>
                    <p:blipFill>
                      <a:blip r:embed="rId3"/>
                      <a:stretch>
                        <a:fillRect/>
                      </a:stretch>
                    </p:blipFill>
                    <p:spPr>
                      <a:xfrm>
                        <a:off x="1515385" y="4581128"/>
                        <a:ext cx="4441527" cy="2160240"/>
                      </a:xfrm>
                      <a:prstGeom prst="rect">
                        <a:avLst/>
                      </a:prstGeom>
                    </p:spPr>
                  </p:pic>
                </p:oleObj>
              </mc:Fallback>
            </mc:AlternateContent>
          </a:graphicData>
        </a:graphic>
      </p:graphicFrame>
    </p:spTree>
    <p:extLst>
      <p:ext uri="{BB962C8B-B14F-4D97-AF65-F5344CB8AC3E}">
        <p14:creationId xmlns:p14="http://schemas.microsoft.com/office/powerpoint/2010/main" val="41606548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a:extLst>
              <a:ext uri="{FF2B5EF4-FFF2-40B4-BE49-F238E27FC236}">
                <a16:creationId xmlns:a16="http://schemas.microsoft.com/office/drawing/2014/main" id="{924C3C15-EC42-487E-B054-1EFBAAB2FE1B}"/>
              </a:ext>
            </a:extLst>
          </p:cNvPr>
          <p:cNvSpPr>
            <a:spLocks noGrp="1"/>
          </p:cNvSpPr>
          <p:nvPr>
            <p:ph idx="1"/>
          </p:nvPr>
        </p:nvSpPr>
        <p:spPr>
          <a:xfrm>
            <a:off x="0" y="116633"/>
            <a:ext cx="8866187" cy="3096344"/>
          </a:xfrm>
        </p:spPr>
        <p:txBody>
          <a:bodyPr/>
          <a:lstStyle/>
          <a:p>
            <a:pPr marL="0" indent="0">
              <a:buNone/>
            </a:pPr>
            <a:r>
              <a:rPr lang="uk-UA" sz="2000" dirty="0"/>
              <a:t>5) </a:t>
            </a:r>
            <a:r>
              <a:rPr lang="uk-UA" sz="2000" b="1" dirty="0"/>
              <a:t>виробничого</a:t>
            </a:r>
            <a:r>
              <a:rPr lang="uk-UA" sz="2000" dirty="0"/>
              <a:t>, за яким місячна сума амортизації визначається як добуток фактичного місячного обсягу продукції  (робіт,  послуг) та  виробничої  ставки  амортизації.  Виробнича ставка амортизації обчислюється діленням вартості,  яка амортизується,  на  загальний обсяг продукції (робіт, послуг), який підприємство очікує виробити (виконати) з використанням об'єкта основних засобів за весь період його експлуатації. </a:t>
            </a:r>
          </a:p>
          <a:p>
            <a:pPr marL="0" indent="0">
              <a:buNone/>
            </a:pPr>
            <a:r>
              <a:rPr lang="uk-UA" sz="2000" dirty="0"/>
              <a:t>Амортизаційні нарахування і ставка амортизації, яка нараховується виробничим методом знаходяться за формулою:</a:t>
            </a:r>
          </a:p>
          <a:p>
            <a:pPr marL="0" indent="0">
              <a:buNone/>
            </a:pPr>
            <a:endParaRPr lang="uk-UA" sz="2000" dirty="0"/>
          </a:p>
          <a:p>
            <a:pPr marL="0" indent="0">
              <a:buNone/>
            </a:pPr>
            <a:endParaRPr lang="uk-UA" sz="2500" dirty="0"/>
          </a:p>
        </p:txBody>
      </p:sp>
      <p:pic>
        <p:nvPicPr>
          <p:cNvPr id="4" name="Рисунок 3">
            <a:extLst>
              <a:ext uri="{FF2B5EF4-FFF2-40B4-BE49-F238E27FC236}">
                <a16:creationId xmlns:a16="http://schemas.microsoft.com/office/drawing/2014/main" id="{A6892EB2-9B69-4CCB-9BE9-760A82AEBFF4}"/>
              </a:ext>
            </a:extLst>
          </p:cNvPr>
          <p:cNvPicPr>
            <a:picLocks noChangeAspect="1"/>
          </p:cNvPicPr>
          <p:nvPr/>
        </p:nvPicPr>
        <p:blipFill>
          <a:blip r:embed="rId2"/>
          <a:stretch>
            <a:fillRect/>
          </a:stretch>
        </p:blipFill>
        <p:spPr>
          <a:xfrm>
            <a:off x="188790" y="3429000"/>
            <a:ext cx="8836347" cy="3096344"/>
          </a:xfrm>
          <a:prstGeom prst="rect">
            <a:avLst/>
          </a:prstGeom>
        </p:spPr>
      </p:pic>
    </p:spTree>
    <p:extLst>
      <p:ext uri="{BB962C8B-B14F-4D97-AF65-F5344CB8AC3E}">
        <p14:creationId xmlns:p14="http://schemas.microsoft.com/office/powerpoint/2010/main" val="3309752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тексту 2">
            <a:extLst>
              <a:ext uri="{FF2B5EF4-FFF2-40B4-BE49-F238E27FC236}">
                <a16:creationId xmlns:a16="http://schemas.microsoft.com/office/drawing/2014/main" id="{2AB4CBEC-2314-4DF1-9C84-9507161CB258}"/>
              </a:ext>
            </a:extLst>
          </p:cNvPr>
          <p:cNvSpPr>
            <a:spLocks noGrp="1"/>
          </p:cNvSpPr>
          <p:nvPr>
            <p:ph type="body" sz="quarter" idx="11"/>
          </p:nvPr>
        </p:nvSpPr>
        <p:spPr/>
        <p:txBody>
          <a:bodyPr/>
          <a:lstStyle/>
          <a:p>
            <a:endParaRPr lang="uk-UA" dirty="0"/>
          </a:p>
        </p:txBody>
      </p:sp>
      <p:sp>
        <p:nvSpPr>
          <p:cNvPr id="4" name="Rectangle 2">
            <a:extLst>
              <a:ext uri="{FF2B5EF4-FFF2-40B4-BE49-F238E27FC236}">
                <a16:creationId xmlns:a16="http://schemas.microsoft.com/office/drawing/2014/main" id="{A8124C4D-DDE3-4FBD-A559-E104D6519A10}"/>
              </a:ext>
            </a:extLst>
          </p:cNvPr>
          <p:cNvSpPr txBox="1">
            <a:spLocks noChangeArrowheads="1"/>
          </p:cNvSpPr>
          <p:nvPr/>
        </p:nvSpPr>
        <p:spPr>
          <a:xfrm>
            <a:off x="468313" y="0"/>
            <a:ext cx="8218487" cy="2433638"/>
          </a:xfrm>
          <a:prstGeom prst="rect">
            <a:avLst/>
          </a:prstGeom>
        </p:spPr>
        <p:txBody>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pPr eaLnBrk="1" hangingPunct="1"/>
            <a:r>
              <a:rPr lang="uk-UA" altLang="uk-UA" sz="2000" kern="0"/>
              <a:t>Запас безпеки, також, може бути знайдено для всіх початкових даних інвестиційного проекту. Для цього формулюється задача оптимізації вигляду</a:t>
            </a:r>
            <a:br>
              <a:rPr lang="en-US" altLang="uk-UA" sz="2000" i="1" kern="0"/>
            </a:br>
            <a:r>
              <a:rPr lang="en-US" altLang="uk-UA" sz="2500" i="1" kern="0"/>
              <a:t>NPV</a:t>
            </a:r>
            <a:r>
              <a:rPr lang="uk-UA" altLang="uk-UA" sz="2500" kern="0"/>
              <a:t>(</a:t>
            </a:r>
            <a:r>
              <a:rPr lang="uk-UA" altLang="uk-UA" sz="2500" i="1" kern="0"/>
              <a:t>ПД</a:t>
            </a:r>
            <a:r>
              <a:rPr lang="uk-UA" altLang="uk-UA" sz="2500" kern="0"/>
              <a:t>) → 0</a:t>
            </a:r>
            <a:br>
              <a:rPr lang="uk-UA" altLang="uk-UA" sz="2500" i="1" kern="0"/>
            </a:br>
            <a:r>
              <a:rPr lang="uk-UA" altLang="uk-UA" sz="2500" i="1" kern="0"/>
              <a:t>ПД≥0		</a:t>
            </a:r>
            <a:br>
              <a:rPr lang="en-US" altLang="uk-UA" sz="2500" i="1" kern="0"/>
            </a:br>
            <a:r>
              <a:rPr lang="uk-UA" altLang="uk-UA" sz="2000" kern="0"/>
              <a:t>де </a:t>
            </a:r>
            <a:r>
              <a:rPr lang="en-US" altLang="uk-UA" sz="2000" i="1" kern="0"/>
              <a:t>NPV</a:t>
            </a:r>
            <a:r>
              <a:rPr lang="uk-UA" altLang="uk-UA" sz="2000" kern="0"/>
              <a:t>(</a:t>
            </a:r>
            <a:r>
              <a:rPr lang="uk-UA" altLang="uk-UA" sz="2000" i="1" kern="0"/>
              <a:t>ПД</a:t>
            </a:r>
            <a:r>
              <a:rPr lang="uk-UA" altLang="uk-UA" sz="2000" kern="0"/>
              <a:t>) – функціональна залежність чистого приведеного доходу від конкретного пункту </a:t>
            </a:r>
            <a:r>
              <a:rPr lang="uk-UA" altLang="uk-UA" sz="2000" i="1" kern="0"/>
              <a:t>ПД</a:t>
            </a:r>
            <a:r>
              <a:rPr lang="uk-UA" altLang="uk-UA" sz="2000" kern="0"/>
              <a:t> – початкових даних.</a:t>
            </a:r>
            <a:endParaRPr lang="ru-RU" altLang="uk-UA" sz="2000" kern="0" dirty="0"/>
          </a:p>
        </p:txBody>
      </p:sp>
      <p:pic>
        <p:nvPicPr>
          <p:cNvPr id="5" name="Picture 4">
            <a:extLst>
              <a:ext uri="{FF2B5EF4-FFF2-40B4-BE49-F238E27FC236}">
                <a16:creationId xmlns:a16="http://schemas.microsoft.com/office/drawing/2014/main" id="{3E8C54FA-B93C-489A-ADC5-07F3B78354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1049" y="2718154"/>
            <a:ext cx="8134839" cy="37211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22920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тексту 1">
            <a:extLst>
              <a:ext uri="{FF2B5EF4-FFF2-40B4-BE49-F238E27FC236}">
                <a16:creationId xmlns:a16="http://schemas.microsoft.com/office/drawing/2014/main" id="{2D26076C-C98A-4D97-AE5C-D64B93290914}"/>
              </a:ext>
            </a:extLst>
          </p:cNvPr>
          <p:cNvSpPr>
            <a:spLocks noGrp="1"/>
          </p:cNvSpPr>
          <p:nvPr>
            <p:ph type="body" sz="quarter" idx="10"/>
          </p:nvPr>
        </p:nvSpPr>
        <p:spPr>
          <a:xfrm>
            <a:off x="132007" y="220890"/>
            <a:ext cx="8862995" cy="510947"/>
          </a:xfrm>
        </p:spPr>
        <p:txBody>
          <a:bodyPr/>
          <a:lstStyle/>
          <a:p>
            <a:pPr algn="ctr"/>
            <a:r>
              <a:rPr lang="uk-UA" altLang="uk-UA" sz="2400" dirty="0"/>
              <a:t>Точка i рівень беззбитковості</a:t>
            </a:r>
            <a:r>
              <a:rPr lang="ru-RU" altLang="uk-UA" sz="3600" dirty="0"/>
              <a:t> </a:t>
            </a:r>
            <a:endParaRPr lang="uk-UA" dirty="0"/>
          </a:p>
        </p:txBody>
      </p:sp>
      <p:sp>
        <p:nvSpPr>
          <p:cNvPr id="3" name="Місце для тексту 2">
            <a:extLst>
              <a:ext uri="{FF2B5EF4-FFF2-40B4-BE49-F238E27FC236}">
                <a16:creationId xmlns:a16="http://schemas.microsoft.com/office/drawing/2014/main" id="{E3BE1682-D41B-459B-B5B7-21399DC8268D}"/>
              </a:ext>
            </a:extLst>
          </p:cNvPr>
          <p:cNvSpPr>
            <a:spLocks noGrp="1"/>
          </p:cNvSpPr>
          <p:nvPr>
            <p:ph type="body" sz="quarter" idx="11"/>
          </p:nvPr>
        </p:nvSpPr>
        <p:spPr/>
        <p:txBody>
          <a:bodyPr/>
          <a:lstStyle/>
          <a:p>
            <a:endParaRPr lang="uk-UA"/>
          </a:p>
        </p:txBody>
      </p:sp>
      <p:sp>
        <p:nvSpPr>
          <p:cNvPr id="4" name="Rectangle 3">
            <a:extLst>
              <a:ext uri="{FF2B5EF4-FFF2-40B4-BE49-F238E27FC236}">
                <a16:creationId xmlns:a16="http://schemas.microsoft.com/office/drawing/2014/main" id="{EB64CF5E-4FF9-4AC8-9914-9BE693890AC8}"/>
              </a:ext>
            </a:extLst>
          </p:cNvPr>
          <p:cNvSpPr txBox="1">
            <a:spLocks noChangeArrowheads="1"/>
          </p:cNvSpPr>
          <p:nvPr/>
        </p:nvSpPr>
        <p:spPr>
          <a:xfrm>
            <a:off x="489688" y="878510"/>
            <a:ext cx="8229600" cy="5434013"/>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eaLnBrk="1" hangingPunct="1">
              <a:buFontTx/>
              <a:buNone/>
            </a:pPr>
            <a:r>
              <a:rPr lang="uk-UA" altLang="uk-UA" sz="2000" kern="0" dirty="0"/>
              <a:t>Для </a:t>
            </a:r>
            <a:r>
              <a:rPr lang="uk-UA" altLang="uk-UA" sz="2000" kern="0" dirty="0" err="1"/>
              <a:t>однопродуктового</a:t>
            </a:r>
            <a:r>
              <a:rPr lang="uk-UA" altLang="uk-UA" sz="2000" kern="0" dirty="0"/>
              <a:t> виробництва, тобто такого, яке випускає тільки один вид продукції, точка беззбитковості </a:t>
            </a:r>
            <a:endParaRPr lang="ru-RU" altLang="uk-UA" sz="2000" kern="0" dirty="0"/>
          </a:p>
        </p:txBody>
      </p:sp>
      <p:graphicFrame>
        <p:nvGraphicFramePr>
          <p:cNvPr id="5" name="Object 4">
            <a:extLst>
              <a:ext uri="{FF2B5EF4-FFF2-40B4-BE49-F238E27FC236}">
                <a16:creationId xmlns:a16="http://schemas.microsoft.com/office/drawing/2014/main" id="{89A65FFF-1150-4396-9E86-CF9C09F3C55C}"/>
              </a:ext>
            </a:extLst>
          </p:cNvPr>
          <p:cNvGraphicFramePr>
            <a:graphicFrameLocks noChangeAspect="1"/>
          </p:cNvGraphicFramePr>
          <p:nvPr/>
        </p:nvGraphicFramePr>
        <p:xfrm>
          <a:off x="3419475" y="1484313"/>
          <a:ext cx="1944688" cy="725487"/>
        </p:xfrm>
        <a:graphic>
          <a:graphicData uri="http://schemas.openxmlformats.org/presentationml/2006/ole">
            <mc:AlternateContent xmlns:mc="http://schemas.openxmlformats.org/markup-compatibility/2006">
              <mc:Choice xmlns:v="urn:schemas-microsoft-com:vml" Requires="v">
                <p:oleObj name="Формула" r:id="rId2" imgW="812447" imgH="431613" progId="Equation.DSMT4">
                  <p:embed/>
                </p:oleObj>
              </mc:Choice>
              <mc:Fallback>
                <p:oleObj name="Формула" r:id="rId2" imgW="812447" imgH="431613" progId="Equation.DSMT4">
                  <p:embed/>
                  <p:pic>
                    <p:nvPicPr>
                      <p:cNvPr id="28677" name="Object 4">
                        <a:extLst>
                          <a:ext uri="{FF2B5EF4-FFF2-40B4-BE49-F238E27FC236}">
                            <a16:creationId xmlns:a16="http://schemas.microsoft.com/office/drawing/2014/main" id="{F8D6202A-BF4D-4F11-ADB9-868F509EB7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9475" y="1484313"/>
                        <a:ext cx="1944688" cy="72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pic>
        <p:nvPicPr>
          <p:cNvPr id="6" name="Picture 6">
            <a:extLst>
              <a:ext uri="{FF2B5EF4-FFF2-40B4-BE49-F238E27FC236}">
                <a16:creationId xmlns:a16="http://schemas.microsoft.com/office/drawing/2014/main" id="{40A4CE1A-E218-4188-8934-4836CC86EDC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576" y="2160588"/>
            <a:ext cx="8064574" cy="4261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986343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тексту 2">
            <a:extLst>
              <a:ext uri="{FF2B5EF4-FFF2-40B4-BE49-F238E27FC236}">
                <a16:creationId xmlns:a16="http://schemas.microsoft.com/office/drawing/2014/main" id="{847D281F-883B-426D-ABE8-3511EC80FFC9}"/>
              </a:ext>
            </a:extLst>
          </p:cNvPr>
          <p:cNvSpPr>
            <a:spLocks noGrp="1"/>
          </p:cNvSpPr>
          <p:nvPr>
            <p:ph type="body" sz="quarter" idx="11"/>
          </p:nvPr>
        </p:nvSpPr>
        <p:spPr/>
        <p:txBody>
          <a:bodyPr/>
          <a:lstStyle/>
          <a:p>
            <a:endParaRPr lang="uk-UA"/>
          </a:p>
        </p:txBody>
      </p:sp>
      <p:graphicFrame>
        <p:nvGraphicFramePr>
          <p:cNvPr id="4" name="Object 8">
            <a:extLst>
              <a:ext uri="{FF2B5EF4-FFF2-40B4-BE49-F238E27FC236}">
                <a16:creationId xmlns:a16="http://schemas.microsoft.com/office/drawing/2014/main" id="{8E8254D7-A5A0-4134-B543-6BFB5EEB868D}"/>
              </a:ext>
            </a:extLst>
          </p:cNvPr>
          <p:cNvGraphicFramePr>
            <a:graphicFrameLocks noChangeAspect="1"/>
          </p:cNvGraphicFramePr>
          <p:nvPr>
            <p:extLst>
              <p:ext uri="{D42A27DB-BD31-4B8C-83A1-F6EECF244321}">
                <p14:modId xmlns:p14="http://schemas.microsoft.com/office/powerpoint/2010/main" val="1049112688"/>
              </p:ext>
            </p:extLst>
          </p:nvPr>
        </p:nvGraphicFramePr>
        <p:xfrm>
          <a:off x="444485" y="139528"/>
          <a:ext cx="8448244" cy="5953768"/>
        </p:xfrm>
        <a:graphic>
          <a:graphicData uri="http://schemas.openxmlformats.org/presentationml/2006/ole">
            <mc:AlternateContent xmlns:mc="http://schemas.openxmlformats.org/markup-compatibility/2006">
              <mc:Choice xmlns:v="urn:schemas-microsoft-com:vml" Requires="v">
                <p:oleObj name="Диаграмма" r:id="rId2" imgW="7086600" imgH="4048125" progId="Excel.Chart.8">
                  <p:embed/>
                </p:oleObj>
              </mc:Choice>
              <mc:Fallback>
                <p:oleObj name="Диаграмма" r:id="rId2" imgW="7086600" imgH="4048125" progId="Excel.Chart.8">
                  <p:embed/>
                  <p:pic>
                    <p:nvPicPr>
                      <p:cNvPr id="32770" name="Object 8">
                        <a:extLst>
                          <a:ext uri="{FF2B5EF4-FFF2-40B4-BE49-F238E27FC236}">
                            <a16:creationId xmlns:a16="http://schemas.microsoft.com/office/drawing/2014/main" id="{0EFFA5C4-F5BA-48BE-B091-B2B1CC4721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4485" y="139528"/>
                        <a:ext cx="8448244" cy="5953768"/>
                      </a:xfrm>
                      <a:prstGeom prst="rect">
                        <a:avLst/>
                      </a:prstGeom>
                      <a:noFill/>
                      <a:ln>
                        <a:noFill/>
                      </a:ln>
                      <a:effectLst/>
                    </p:spPr>
                  </p:pic>
                </p:oleObj>
              </mc:Fallback>
            </mc:AlternateContent>
          </a:graphicData>
        </a:graphic>
      </p:graphicFrame>
    </p:spTree>
    <p:extLst>
      <p:ext uri="{BB962C8B-B14F-4D97-AF65-F5344CB8AC3E}">
        <p14:creationId xmlns:p14="http://schemas.microsoft.com/office/powerpoint/2010/main" val="13913171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тексту 2">
            <a:extLst>
              <a:ext uri="{FF2B5EF4-FFF2-40B4-BE49-F238E27FC236}">
                <a16:creationId xmlns:a16="http://schemas.microsoft.com/office/drawing/2014/main" id="{794E6475-D1A8-435F-A3D7-AB6A26E47300}"/>
              </a:ext>
            </a:extLst>
          </p:cNvPr>
          <p:cNvSpPr>
            <a:spLocks noGrp="1"/>
          </p:cNvSpPr>
          <p:nvPr>
            <p:ph type="body" sz="quarter" idx="11"/>
          </p:nvPr>
        </p:nvSpPr>
        <p:spPr/>
        <p:txBody>
          <a:bodyPr/>
          <a:lstStyle/>
          <a:p>
            <a:endParaRPr lang="uk-UA"/>
          </a:p>
        </p:txBody>
      </p:sp>
      <p:sp>
        <p:nvSpPr>
          <p:cNvPr id="4" name="TextBox 2">
            <a:extLst>
              <a:ext uri="{FF2B5EF4-FFF2-40B4-BE49-F238E27FC236}">
                <a16:creationId xmlns:a16="http://schemas.microsoft.com/office/drawing/2014/main" id="{A1DC9B0D-D67B-4B49-925C-C591446E43AE}"/>
              </a:ext>
            </a:extLst>
          </p:cNvPr>
          <p:cNvSpPr txBox="1">
            <a:spLocks noChangeArrowheads="1"/>
          </p:cNvSpPr>
          <p:nvPr/>
        </p:nvSpPr>
        <p:spPr bwMode="auto">
          <a:xfrm>
            <a:off x="395288" y="333375"/>
            <a:ext cx="84248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uk-UA" altLang="uk-UA" dirty="0"/>
              <a:t>ТОЧКА БЕЗЗБИТКОВОСТІ </a:t>
            </a:r>
            <a:r>
              <a:rPr lang="uk-UA" altLang="uk-UA" dirty="0" err="1"/>
              <a:t>БАГАТОПРОДУКТОВОГО</a:t>
            </a:r>
            <a:r>
              <a:rPr lang="uk-UA" altLang="uk-UA" dirty="0"/>
              <a:t> ВИРОБНИЦТВА</a:t>
            </a:r>
          </a:p>
        </p:txBody>
      </p:sp>
      <p:sp>
        <p:nvSpPr>
          <p:cNvPr id="5" name="Прямокутник 3">
            <a:extLst>
              <a:ext uri="{FF2B5EF4-FFF2-40B4-BE49-F238E27FC236}">
                <a16:creationId xmlns:a16="http://schemas.microsoft.com/office/drawing/2014/main" id="{1768ABD9-82CB-4CA0-A4D9-635E513CA6A9}"/>
              </a:ext>
            </a:extLst>
          </p:cNvPr>
          <p:cNvSpPr>
            <a:spLocks noChangeArrowheads="1"/>
          </p:cNvSpPr>
          <p:nvPr/>
        </p:nvSpPr>
        <p:spPr bwMode="auto">
          <a:xfrm>
            <a:off x="250825" y="765175"/>
            <a:ext cx="8424863"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352425">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r>
              <a:rPr lang="uk-UA" altLang="uk-UA" dirty="0">
                <a:solidFill>
                  <a:srgbClr val="000000"/>
                </a:solidFill>
                <a:latin typeface="Times New Roman" panose="02020603050405020304" pitchFamily="18" charset="0"/>
                <a:cs typeface="Times New Roman" panose="02020603050405020304" pitchFamily="18" charset="0"/>
              </a:rPr>
              <a:t>Висунемо гіпотезу про те, що постійні витрати (ПВ) по кожному виду продукції пропорційні доходу за кожним видом продукції кожному виду продукції. Окрім того, припускається, що ціни та змінні витрати на одиницю кожного виду продукції відомі. Тоді товарна точка беззбитковості за кожним видом продукції може бути знайдена як	</a:t>
            </a:r>
            <a:endParaRPr lang="uk-UA" altLang="uk-UA" dirty="0"/>
          </a:p>
        </p:txBody>
      </p:sp>
      <p:sp>
        <p:nvSpPr>
          <p:cNvPr id="6" name="Прямокутник 5">
            <a:extLst>
              <a:ext uri="{FF2B5EF4-FFF2-40B4-BE49-F238E27FC236}">
                <a16:creationId xmlns:a16="http://schemas.microsoft.com/office/drawing/2014/main" id="{63C22DE5-6CF3-43F5-97B1-DC637BF9DFF5}"/>
              </a:ext>
            </a:extLst>
          </p:cNvPr>
          <p:cNvSpPr>
            <a:spLocks noRot="1" noChangeAspect="1" noMove="1" noResize="1" noEditPoints="1" noAdjustHandles="1" noChangeArrowheads="1" noChangeShapeType="1" noTextEdit="1"/>
          </p:cNvSpPr>
          <p:nvPr/>
        </p:nvSpPr>
        <p:spPr>
          <a:xfrm>
            <a:off x="3059832" y="1916832"/>
            <a:ext cx="2431242" cy="887359"/>
          </a:xfrm>
          <a:prstGeom prst="rect">
            <a:avLst/>
          </a:prstGeom>
          <a:blipFill>
            <a:blip r:embed="rId2"/>
            <a:stretch>
              <a:fillRect/>
            </a:stretch>
          </a:blipFill>
        </p:spPr>
        <p:txBody>
          <a:bodyPr/>
          <a:lstStyle/>
          <a:p>
            <a:r>
              <a:rPr lang="uk-UA">
                <a:noFill/>
              </a:rPr>
              <a:t> </a:t>
            </a:r>
          </a:p>
        </p:txBody>
      </p:sp>
      <p:sp>
        <p:nvSpPr>
          <p:cNvPr id="7" name="Rectangle 6">
            <a:extLst>
              <a:ext uri="{FF2B5EF4-FFF2-40B4-BE49-F238E27FC236}">
                <a16:creationId xmlns:a16="http://schemas.microsoft.com/office/drawing/2014/main" id="{8FF1316E-230C-4EDF-A9DA-175D1781E9C3}"/>
              </a:ext>
            </a:extLst>
          </p:cNvPr>
          <p:cNvSpPr>
            <a:spLocks noChangeArrowheads="1"/>
          </p:cNvSpPr>
          <p:nvPr/>
        </p:nvSpPr>
        <p:spPr bwMode="auto">
          <a:xfrm>
            <a:off x="107504" y="2575591"/>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indent="4508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r>
              <a:rPr lang="uk-UA" altLang="uk-UA" sz="1400" dirty="0">
                <a:solidFill>
                  <a:srgbClr val="000000"/>
                </a:solidFill>
                <a:cs typeface="Times New Roman" panose="02020603050405020304" pitchFamily="18" charset="0"/>
              </a:rPr>
              <a:t>де,  </a:t>
            </a:r>
            <a:endParaRPr lang="uk-UA" altLang="uk-UA" dirty="0"/>
          </a:p>
        </p:txBody>
      </p:sp>
      <p:graphicFrame>
        <p:nvGraphicFramePr>
          <p:cNvPr id="8" name="Об'єкт 6">
            <a:extLst>
              <a:ext uri="{FF2B5EF4-FFF2-40B4-BE49-F238E27FC236}">
                <a16:creationId xmlns:a16="http://schemas.microsoft.com/office/drawing/2014/main" id="{6F48267B-961C-40DB-BD32-798B6FCDC91E}"/>
              </a:ext>
            </a:extLst>
          </p:cNvPr>
          <p:cNvGraphicFramePr>
            <a:graphicFrameLocks noChangeAspect="1"/>
          </p:cNvGraphicFramePr>
          <p:nvPr>
            <p:extLst>
              <p:ext uri="{D42A27DB-BD31-4B8C-83A1-F6EECF244321}">
                <p14:modId xmlns:p14="http://schemas.microsoft.com/office/powerpoint/2010/main" val="4129657952"/>
              </p:ext>
            </p:extLst>
          </p:nvPr>
        </p:nvGraphicFramePr>
        <p:xfrm>
          <a:off x="460316" y="2854438"/>
          <a:ext cx="936352" cy="356706"/>
        </p:xfrm>
        <a:graphic>
          <a:graphicData uri="http://schemas.openxmlformats.org/presentationml/2006/ole">
            <mc:AlternateContent xmlns:mc="http://schemas.openxmlformats.org/markup-compatibility/2006">
              <mc:Choice xmlns:v="urn:schemas-microsoft-com:vml" Requires="v">
                <p:oleObj name="Microsoft Equation 3.0" r:id="rId3" imgW="596900" imgH="228600" progId="Equation.3">
                  <p:embed/>
                </p:oleObj>
              </mc:Choice>
              <mc:Fallback>
                <p:oleObj name="Microsoft Equation 3.0" r:id="rId3" imgW="596900" imgH="228600" progId="Equation.3">
                  <p:embed/>
                  <p:pic>
                    <p:nvPicPr>
                      <p:cNvPr id="34821" name="Об'єкт 6">
                        <a:extLst>
                          <a:ext uri="{FF2B5EF4-FFF2-40B4-BE49-F238E27FC236}">
                            <a16:creationId xmlns:a16="http://schemas.microsoft.com/office/drawing/2014/main" id="{D692772B-0645-46FF-B30E-EA847AE00BF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316" y="2854438"/>
                        <a:ext cx="936352" cy="356706"/>
                      </a:xfrm>
                      <a:prstGeom prst="rect">
                        <a:avLst/>
                      </a:prstGeom>
                      <a:noFill/>
                      <a:ln>
                        <a:noFill/>
                      </a:ln>
                    </p:spPr>
                  </p:pic>
                </p:oleObj>
              </mc:Fallback>
            </mc:AlternateContent>
          </a:graphicData>
        </a:graphic>
      </p:graphicFrame>
      <p:graphicFrame>
        <p:nvGraphicFramePr>
          <p:cNvPr id="9" name="Об'єкт 8">
            <a:extLst>
              <a:ext uri="{FF2B5EF4-FFF2-40B4-BE49-F238E27FC236}">
                <a16:creationId xmlns:a16="http://schemas.microsoft.com/office/drawing/2014/main" id="{CC2FA7D5-9971-472B-9CB8-08F5133F4289}"/>
              </a:ext>
            </a:extLst>
          </p:cNvPr>
          <p:cNvGraphicFramePr>
            <a:graphicFrameLocks noChangeAspect="1"/>
          </p:cNvGraphicFramePr>
          <p:nvPr>
            <p:extLst>
              <p:ext uri="{D42A27DB-BD31-4B8C-83A1-F6EECF244321}">
                <p14:modId xmlns:p14="http://schemas.microsoft.com/office/powerpoint/2010/main" val="3613374146"/>
              </p:ext>
            </p:extLst>
          </p:nvPr>
        </p:nvGraphicFramePr>
        <p:xfrm>
          <a:off x="395288" y="3501627"/>
          <a:ext cx="338137" cy="386442"/>
        </p:xfrm>
        <a:graphic>
          <a:graphicData uri="http://schemas.openxmlformats.org/presentationml/2006/ole">
            <mc:AlternateContent xmlns:mc="http://schemas.openxmlformats.org/markup-compatibility/2006">
              <mc:Choice xmlns:v="urn:schemas-microsoft-com:vml" Requires="v">
                <p:oleObj name="Microsoft Equation 3.0" r:id="rId5" imgW="203112" imgH="228501" progId="Equation.3">
                  <p:embed/>
                </p:oleObj>
              </mc:Choice>
              <mc:Fallback>
                <p:oleObj name="Microsoft Equation 3.0" r:id="rId5" imgW="203112" imgH="228501" progId="Equation.3">
                  <p:embed/>
                  <p:pic>
                    <p:nvPicPr>
                      <p:cNvPr id="34823" name="Об'єкт 8">
                        <a:extLst>
                          <a:ext uri="{FF2B5EF4-FFF2-40B4-BE49-F238E27FC236}">
                            <a16:creationId xmlns:a16="http://schemas.microsoft.com/office/drawing/2014/main" id="{832EE895-C1E1-4344-A758-2DD30555307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5288" y="3501627"/>
                        <a:ext cx="338137" cy="386442"/>
                      </a:xfrm>
                      <a:prstGeom prst="rect">
                        <a:avLst/>
                      </a:prstGeom>
                      <a:noFill/>
                      <a:ln>
                        <a:noFill/>
                      </a:ln>
                    </p:spPr>
                  </p:pic>
                </p:oleObj>
              </mc:Fallback>
            </mc:AlternateContent>
          </a:graphicData>
        </a:graphic>
      </p:graphicFrame>
      <p:graphicFrame>
        <p:nvGraphicFramePr>
          <p:cNvPr id="10" name="Об'єкт 7">
            <a:extLst>
              <a:ext uri="{FF2B5EF4-FFF2-40B4-BE49-F238E27FC236}">
                <a16:creationId xmlns:a16="http://schemas.microsoft.com/office/drawing/2014/main" id="{9EC7C7F0-7829-4A0D-B180-E6322F75BCBE}"/>
              </a:ext>
            </a:extLst>
          </p:cNvPr>
          <p:cNvGraphicFramePr>
            <a:graphicFrameLocks noChangeAspect="1"/>
          </p:cNvGraphicFramePr>
          <p:nvPr>
            <p:extLst>
              <p:ext uri="{D42A27DB-BD31-4B8C-83A1-F6EECF244321}">
                <p14:modId xmlns:p14="http://schemas.microsoft.com/office/powerpoint/2010/main" val="2881210561"/>
              </p:ext>
            </p:extLst>
          </p:nvPr>
        </p:nvGraphicFramePr>
        <p:xfrm>
          <a:off x="381290" y="3190280"/>
          <a:ext cx="442913" cy="332185"/>
        </p:xfrm>
        <a:graphic>
          <a:graphicData uri="http://schemas.openxmlformats.org/presentationml/2006/ole">
            <mc:AlternateContent xmlns:mc="http://schemas.openxmlformats.org/markup-compatibility/2006">
              <mc:Choice xmlns:v="urn:schemas-microsoft-com:vml" Requires="v">
                <p:oleObj name="Microsoft Equation 3.0" r:id="rId7" imgW="304668" imgH="228501" progId="Equation.3">
                  <p:embed/>
                </p:oleObj>
              </mc:Choice>
              <mc:Fallback>
                <p:oleObj name="Microsoft Equation 3.0" r:id="rId7" imgW="304668" imgH="228501" progId="Equation.3">
                  <p:embed/>
                  <p:pic>
                    <p:nvPicPr>
                      <p:cNvPr id="34822" name="Об'єкт 7">
                        <a:extLst>
                          <a:ext uri="{FF2B5EF4-FFF2-40B4-BE49-F238E27FC236}">
                            <a16:creationId xmlns:a16="http://schemas.microsoft.com/office/drawing/2014/main" id="{4D122514-F956-4849-A896-60EF5FEBF58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81290" y="3190280"/>
                        <a:ext cx="442913" cy="332185"/>
                      </a:xfrm>
                      <a:prstGeom prst="rect">
                        <a:avLst/>
                      </a:prstGeom>
                      <a:noFill/>
                      <a:ln>
                        <a:noFill/>
                      </a:ln>
                    </p:spPr>
                  </p:pic>
                </p:oleObj>
              </mc:Fallback>
            </mc:AlternateContent>
          </a:graphicData>
        </a:graphic>
      </p:graphicFrame>
      <p:graphicFrame>
        <p:nvGraphicFramePr>
          <p:cNvPr id="11" name="Об'єкт 9">
            <a:extLst>
              <a:ext uri="{FF2B5EF4-FFF2-40B4-BE49-F238E27FC236}">
                <a16:creationId xmlns:a16="http://schemas.microsoft.com/office/drawing/2014/main" id="{C56990CE-590A-4155-BFA5-ED91AFCA8ECC}"/>
              </a:ext>
            </a:extLst>
          </p:cNvPr>
          <p:cNvGraphicFramePr>
            <a:graphicFrameLocks noChangeAspect="1"/>
          </p:cNvGraphicFramePr>
          <p:nvPr>
            <p:extLst>
              <p:ext uri="{D42A27DB-BD31-4B8C-83A1-F6EECF244321}">
                <p14:modId xmlns:p14="http://schemas.microsoft.com/office/powerpoint/2010/main" val="4228319899"/>
              </p:ext>
            </p:extLst>
          </p:nvPr>
        </p:nvGraphicFramePr>
        <p:xfrm>
          <a:off x="824203" y="3501627"/>
          <a:ext cx="386953" cy="371475"/>
        </p:xfrm>
        <a:graphic>
          <a:graphicData uri="http://schemas.openxmlformats.org/presentationml/2006/ole">
            <mc:AlternateContent xmlns:mc="http://schemas.openxmlformats.org/markup-compatibility/2006">
              <mc:Choice xmlns:v="urn:schemas-microsoft-com:vml" Requires="v">
                <p:oleObj name="Microsoft Equation 3.0" r:id="rId9" imgW="241300" imgH="228600" progId="Equation.3">
                  <p:embed/>
                </p:oleObj>
              </mc:Choice>
              <mc:Fallback>
                <p:oleObj name="Microsoft Equation 3.0" r:id="rId9" imgW="241300" imgH="228600" progId="Equation.3">
                  <p:embed/>
                  <p:pic>
                    <p:nvPicPr>
                      <p:cNvPr id="34824" name="Об'єкт 9">
                        <a:extLst>
                          <a:ext uri="{FF2B5EF4-FFF2-40B4-BE49-F238E27FC236}">
                            <a16:creationId xmlns:a16="http://schemas.microsoft.com/office/drawing/2014/main" id="{2678143B-2F28-4ABB-9E32-BB68E382A49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24203" y="3501627"/>
                        <a:ext cx="386953" cy="371475"/>
                      </a:xfrm>
                      <a:prstGeom prst="rect">
                        <a:avLst/>
                      </a:prstGeom>
                      <a:noFill/>
                      <a:ln>
                        <a:noFill/>
                      </a:ln>
                    </p:spPr>
                  </p:pic>
                </p:oleObj>
              </mc:Fallback>
            </mc:AlternateContent>
          </a:graphicData>
        </a:graphic>
      </p:graphicFrame>
      <p:sp>
        <p:nvSpPr>
          <p:cNvPr id="12" name="Rectangle 7">
            <a:extLst>
              <a:ext uri="{FF2B5EF4-FFF2-40B4-BE49-F238E27FC236}">
                <a16:creationId xmlns:a16="http://schemas.microsoft.com/office/drawing/2014/main" id="{CDD11A80-E757-4829-A15B-67E2CAA0F2C2}"/>
              </a:ext>
            </a:extLst>
          </p:cNvPr>
          <p:cNvSpPr>
            <a:spLocks noChangeArrowheads="1"/>
          </p:cNvSpPr>
          <p:nvPr/>
        </p:nvSpPr>
        <p:spPr bwMode="auto">
          <a:xfrm>
            <a:off x="928492" y="2924066"/>
            <a:ext cx="6923177"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indent="4508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r>
              <a:rPr lang="uk-UA" altLang="uk-UA" sz="1400" dirty="0">
                <a:solidFill>
                  <a:srgbClr val="000000"/>
                </a:solidFill>
                <a:cs typeface="Times New Roman" panose="02020603050405020304" pitchFamily="18" charset="0"/>
              </a:rPr>
              <a:t>– точка беззбитковості </a:t>
            </a:r>
            <a:r>
              <a:rPr lang="en-US" altLang="uk-UA" sz="1400" i="1" dirty="0" err="1">
                <a:solidFill>
                  <a:srgbClr val="000000"/>
                </a:solidFill>
                <a:cs typeface="Times New Roman" panose="02020603050405020304" pitchFamily="18" charset="0"/>
              </a:rPr>
              <a:t>i</a:t>
            </a:r>
            <a:r>
              <a:rPr lang="uk-UA" altLang="uk-UA" sz="1400" dirty="0">
                <a:solidFill>
                  <a:srgbClr val="000000"/>
                </a:solidFill>
                <a:cs typeface="Times New Roman" panose="02020603050405020304" pitchFamily="18" charset="0"/>
              </a:rPr>
              <a:t>-ого виду продукції; </a:t>
            </a:r>
            <a:r>
              <a:rPr lang="en-US" altLang="uk-UA" sz="1400" i="1" dirty="0">
                <a:solidFill>
                  <a:srgbClr val="000000"/>
                </a:solidFill>
                <a:cs typeface="Times New Roman" panose="02020603050405020304" pitchFamily="18" charset="0"/>
              </a:rPr>
              <a:t>D</a:t>
            </a:r>
            <a:r>
              <a:rPr lang="en-US" altLang="uk-UA" sz="1400" i="1" baseline="-30000" dirty="0">
                <a:solidFill>
                  <a:srgbClr val="000000"/>
                </a:solidFill>
                <a:cs typeface="Times New Roman" panose="02020603050405020304" pitchFamily="18" charset="0"/>
              </a:rPr>
              <a:t>i</a:t>
            </a:r>
            <a:r>
              <a:rPr lang="uk-UA" altLang="uk-UA" sz="1400" dirty="0">
                <a:solidFill>
                  <a:srgbClr val="000000"/>
                </a:solidFill>
                <a:cs typeface="Times New Roman" panose="02020603050405020304" pitchFamily="18" charset="0"/>
              </a:rPr>
              <a:t>  – доход </a:t>
            </a:r>
            <a:r>
              <a:rPr lang="en-US" altLang="uk-UA" sz="1400" i="1" dirty="0" err="1">
                <a:solidFill>
                  <a:srgbClr val="000000"/>
                </a:solidFill>
                <a:cs typeface="Times New Roman" panose="02020603050405020304" pitchFamily="18" charset="0"/>
              </a:rPr>
              <a:t>i</a:t>
            </a:r>
            <a:r>
              <a:rPr lang="uk-UA" altLang="uk-UA" sz="1400" dirty="0">
                <a:solidFill>
                  <a:srgbClr val="000000"/>
                </a:solidFill>
                <a:cs typeface="Times New Roman" panose="02020603050405020304" pitchFamily="18" charset="0"/>
              </a:rPr>
              <a:t>-ого виду продукції; </a:t>
            </a:r>
            <a:endParaRPr lang="uk-UA" altLang="uk-UA" dirty="0"/>
          </a:p>
        </p:txBody>
      </p:sp>
      <p:sp>
        <p:nvSpPr>
          <p:cNvPr id="13" name="Rectangle 8">
            <a:extLst>
              <a:ext uri="{FF2B5EF4-FFF2-40B4-BE49-F238E27FC236}">
                <a16:creationId xmlns:a16="http://schemas.microsoft.com/office/drawing/2014/main" id="{1C0F2E9C-53FC-49E9-9617-9466F6D3790A}"/>
              </a:ext>
            </a:extLst>
          </p:cNvPr>
          <p:cNvSpPr>
            <a:spLocks noChangeArrowheads="1"/>
          </p:cNvSpPr>
          <p:nvPr/>
        </p:nvSpPr>
        <p:spPr bwMode="auto">
          <a:xfrm>
            <a:off x="381290" y="3217130"/>
            <a:ext cx="4813919"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indent="4508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uk-UA" altLang="uk-UA" sz="1400" dirty="0">
                <a:solidFill>
                  <a:srgbClr val="000000"/>
                </a:solidFill>
                <a:cs typeface="Times New Roman" panose="02020603050405020304" pitchFamily="18" charset="0"/>
              </a:rPr>
              <a:t> – загальний дохід від реалізованої продукції;   </a:t>
            </a:r>
            <a:endParaRPr lang="uk-UA" altLang="uk-UA" dirty="0"/>
          </a:p>
        </p:txBody>
      </p:sp>
      <p:sp>
        <p:nvSpPr>
          <p:cNvPr id="14" name="Rectangle 10">
            <a:extLst>
              <a:ext uri="{FF2B5EF4-FFF2-40B4-BE49-F238E27FC236}">
                <a16:creationId xmlns:a16="http://schemas.microsoft.com/office/drawing/2014/main" id="{4F05F616-2719-43C9-90EA-C13CC1301491}"/>
              </a:ext>
            </a:extLst>
          </p:cNvPr>
          <p:cNvSpPr>
            <a:spLocks noChangeArrowheads="1"/>
          </p:cNvSpPr>
          <p:nvPr/>
        </p:nvSpPr>
        <p:spPr bwMode="auto">
          <a:xfrm>
            <a:off x="797144" y="3489991"/>
            <a:ext cx="7416823"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indent="4508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r>
              <a:rPr lang="uk-UA" altLang="uk-UA" sz="1400" i="1" dirty="0">
                <a:solidFill>
                  <a:srgbClr val="000000"/>
                </a:solidFill>
                <a:cs typeface="Times New Roman" panose="02020603050405020304" pitchFamily="18" charset="0"/>
              </a:rPr>
              <a:t> </a:t>
            </a:r>
            <a:r>
              <a:rPr lang="uk-UA" altLang="uk-UA" sz="1400" dirty="0">
                <a:solidFill>
                  <a:srgbClr val="000000"/>
                </a:solidFill>
                <a:cs typeface="Times New Roman" panose="02020603050405020304" pitchFamily="18" charset="0"/>
              </a:rPr>
              <a:t>– відповідно Ціна/Зміні витрати </a:t>
            </a:r>
            <a:r>
              <a:rPr lang="uk-UA" altLang="uk-UA" sz="1400" i="1" dirty="0">
                <a:solidFill>
                  <a:srgbClr val="000000"/>
                </a:solidFill>
                <a:cs typeface="Times New Roman" panose="02020603050405020304" pitchFamily="18" charset="0"/>
              </a:rPr>
              <a:t>і</a:t>
            </a:r>
            <a:r>
              <a:rPr lang="uk-UA" altLang="uk-UA" sz="1400" dirty="0">
                <a:solidFill>
                  <a:srgbClr val="000000"/>
                </a:solidFill>
                <a:cs typeface="Times New Roman" panose="02020603050405020304" pitchFamily="18" charset="0"/>
              </a:rPr>
              <a:t>-ого виду продукції; </a:t>
            </a:r>
          </a:p>
          <a:p>
            <a:pPr algn="just"/>
            <a:r>
              <a:rPr lang="uk-UA" altLang="uk-UA" sz="1400" i="1" dirty="0">
                <a:solidFill>
                  <a:srgbClr val="000000"/>
                </a:solidFill>
                <a:cs typeface="Times New Roman" panose="02020603050405020304" pitchFamily="18" charset="0"/>
              </a:rPr>
              <a:t>і</a:t>
            </a:r>
            <a:r>
              <a:rPr lang="uk-UA" altLang="uk-UA" sz="1400" dirty="0">
                <a:solidFill>
                  <a:srgbClr val="000000"/>
                </a:solidFill>
                <a:cs typeface="Times New Roman" panose="02020603050405020304" pitchFamily="18" charset="0"/>
              </a:rPr>
              <a:t> – номер виду продукції (</a:t>
            </a:r>
            <a:endParaRPr lang="uk-UA" altLang="uk-UA" dirty="0"/>
          </a:p>
        </p:txBody>
      </p:sp>
      <p:sp>
        <p:nvSpPr>
          <p:cNvPr id="15" name="Rectangle 11">
            <a:extLst>
              <a:ext uri="{FF2B5EF4-FFF2-40B4-BE49-F238E27FC236}">
                <a16:creationId xmlns:a16="http://schemas.microsoft.com/office/drawing/2014/main" id="{D3A2DE18-B120-4857-B063-D56AA5FCF43F}"/>
              </a:ext>
            </a:extLst>
          </p:cNvPr>
          <p:cNvSpPr>
            <a:spLocks noChangeArrowheads="1"/>
          </p:cNvSpPr>
          <p:nvPr/>
        </p:nvSpPr>
        <p:spPr bwMode="auto">
          <a:xfrm>
            <a:off x="3995936" y="3727434"/>
            <a:ext cx="3183245"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indent="450850">
              <a:tabLst>
                <a:tab pos="180975" algn="l"/>
              </a:tabLst>
              <a:defRPr>
                <a:solidFill>
                  <a:schemeClr val="tx1"/>
                </a:solidFill>
                <a:latin typeface="Arial" panose="020B0604020202020204" pitchFamily="34" charset="0"/>
              </a:defRPr>
            </a:lvl1pPr>
            <a:lvl2pPr marL="742950" indent="-285750">
              <a:tabLst>
                <a:tab pos="180975" algn="l"/>
              </a:tabLst>
              <a:defRPr>
                <a:solidFill>
                  <a:schemeClr val="tx1"/>
                </a:solidFill>
                <a:latin typeface="Arial" panose="020B0604020202020204" pitchFamily="34" charset="0"/>
              </a:defRPr>
            </a:lvl2pPr>
            <a:lvl3pPr marL="1143000" indent="-228600">
              <a:tabLst>
                <a:tab pos="180975" algn="l"/>
              </a:tabLst>
              <a:defRPr>
                <a:solidFill>
                  <a:schemeClr val="tx1"/>
                </a:solidFill>
                <a:latin typeface="Arial" panose="020B0604020202020204" pitchFamily="34" charset="0"/>
              </a:defRPr>
            </a:lvl3pPr>
            <a:lvl4pPr marL="1600200" indent="-228600">
              <a:tabLst>
                <a:tab pos="180975" algn="l"/>
              </a:tabLst>
              <a:defRPr>
                <a:solidFill>
                  <a:schemeClr val="tx1"/>
                </a:solidFill>
                <a:latin typeface="Arial" panose="020B0604020202020204" pitchFamily="34" charset="0"/>
              </a:defRPr>
            </a:lvl4pPr>
            <a:lvl5pPr marL="2057400" indent="-228600">
              <a:tabLst>
                <a:tab pos="180975" algn="l"/>
              </a:tabLst>
              <a:defRPr>
                <a:solidFill>
                  <a:schemeClr val="tx1"/>
                </a:solidFill>
                <a:latin typeface="Arial" panose="020B0604020202020204" pitchFamily="34" charset="0"/>
              </a:defRPr>
            </a:lvl5pPr>
            <a:lvl6pPr marL="2514600" indent="-228600" eaLnBrk="0" fontAlgn="base" hangingPunct="0">
              <a:spcBef>
                <a:spcPct val="0"/>
              </a:spcBef>
              <a:spcAft>
                <a:spcPct val="0"/>
              </a:spcAft>
              <a:tabLst>
                <a:tab pos="180975" algn="l"/>
              </a:tabLst>
              <a:defRPr>
                <a:solidFill>
                  <a:schemeClr val="tx1"/>
                </a:solidFill>
                <a:latin typeface="Arial" panose="020B0604020202020204" pitchFamily="34" charset="0"/>
              </a:defRPr>
            </a:lvl6pPr>
            <a:lvl7pPr marL="2971800" indent="-228600" eaLnBrk="0" fontAlgn="base" hangingPunct="0">
              <a:spcBef>
                <a:spcPct val="0"/>
              </a:spcBef>
              <a:spcAft>
                <a:spcPct val="0"/>
              </a:spcAft>
              <a:tabLst>
                <a:tab pos="180975" algn="l"/>
              </a:tabLst>
              <a:defRPr>
                <a:solidFill>
                  <a:schemeClr val="tx1"/>
                </a:solidFill>
                <a:latin typeface="Arial" panose="020B0604020202020204" pitchFamily="34" charset="0"/>
              </a:defRPr>
            </a:lvl7pPr>
            <a:lvl8pPr marL="3429000" indent="-228600" eaLnBrk="0" fontAlgn="base" hangingPunct="0">
              <a:spcBef>
                <a:spcPct val="0"/>
              </a:spcBef>
              <a:spcAft>
                <a:spcPct val="0"/>
              </a:spcAft>
              <a:tabLst>
                <a:tab pos="180975" algn="l"/>
              </a:tabLst>
              <a:defRPr>
                <a:solidFill>
                  <a:schemeClr val="tx1"/>
                </a:solidFill>
                <a:latin typeface="Arial" panose="020B0604020202020204" pitchFamily="34" charset="0"/>
              </a:defRPr>
            </a:lvl8pPr>
            <a:lvl9pPr marL="3886200" indent="-228600" eaLnBrk="0" fontAlgn="base" hangingPunct="0">
              <a:spcBef>
                <a:spcPct val="0"/>
              </a:spcBef>
              <a:spcAft>
                <a:spcPct val="0"/>
              </a:spcAft>
              <a:tabLst>
                <a:tab pos="180975" algn="l"/>
              </a:tabLst>
              <a:defRPr>
                <a:solidFill>
                  <a:schemeClr val="tx1"/>
                </a:solidFill>
                <a:latin typeface="Arial" panose="020B0604020202020204" pitchFamily="34" charset="0"/>
              </a:defRPr>
            </a:lvl9pPr>
          </a:lstStyle>
          <a:p>
            <a:pPr algn="just"/>
            <a:r>
              <a:rPr lang="uk-UA" altLang="uk-UA" sz="1400" dirty="0">
                <a:solidFill>
                  <a:srgbClr val="000000"/>
                </a:solidFill>
                <a:cs typeface="Times New Roman" panose="02020603050405020304" pitchFamily="18" charset="0"/>
              </a:rPr>
              <a:t> ); </a:t>
            </a:r>
            <a:r>
              <a:rPr lang="en-US" altLang="uk-UA" sz="1400" i="1" dirty="0">
                <a:solidFill>
                  <a:srgbClr val="000000"/>
                </a:solidFill>
                <a:cs typeface="Times New Roman" panose="02020603050405020304" pitchFamily="18" charset="0"/>
              </a:rPr>
              <a:t>n</a:t>
            </a:r>
            <a:r>
              <a:rPr lang="uk-UA" altLang="uk-UA" sz="1400" dirty="0">
                <a:solidFill>
                  <a:srgbClr val="000000"/>
                </a:solidFill>
                <a:cs typeface="Times New Roman" panose="02020603050405020304" pitchFamily="18" charset="0"/>
              </a:rPr>
              <a:t> – кількість видів продукції.</a:t>
            </a:r>
            <a:endParaRPr lang="uk-UA" altLang="uk-UA" dirty="0"/>
          </a:p>
        </p:txBody>
      </p:sp>
      <p:graphicFrame>
        <p:nvGraphicFramePr>
          <p:cNvPr id="16" name="Об'єкт 10">
            <a:extLst>
              <a:ext uri="{FF2B5EF4-FFF2-40B4-BE49-F238E27FC236}">
                <a16:creationId xmlns:a16="http://schemas.microsoft.com/office/drawing/2014/main" id="{E8D77390-E1C5-4CDE-A48F-6FF434D6E932}"/>
              </a:ext>
            </a:extLst>
          </p:cNvPr>
          <p:cNvGraphicFramePr>
            <a:graphicFrameLocks noChangeAspect="1"/>
          </p:cNvGraphicFramePr>
          <p:nvPr>
            <p:extLst>
              <p:ext uri="{D42A27DB-BD31-4B8C-83A1-F6EECF244321}">
                <p14:modId xmlns:p14="http://schemas.microsoft.com/office/powerpoint/2010/main" val="1755613258"/>
              </p:ext>
            </p:extLst>
          </p:nvPr>
        </p:nvGraphicFramePr>
        <p:xfrm>
          <a:off x="3627992" y="3748858"/>
          <a:ext cx="835264" cy="278421"/>
        </p:xfrm>
        <a:graphic>
          <a:graphicData uri="http://schemas.openxmlformats.org/presentationml/2006/ole">
            <mc:AlternateContent xmlns:mc="http://schemas.openxmlformats.org/markup-compatibility/2006">
              <mc:Choice xmlns:v="urn:schemas-microsoft-com:vml" Requires="v">
                <p:oleObj name="Equation" r:id="rId11" imgW="520248" imgH="177646" progId="Equation.DSMT4">
                  <p:embed/>
                </p:oleObj>
              </mc:Choice>
              <mc:Fallback>
                <p:oleObj name="Equation" r:id="rId11" imgW="520248" imgH="177646" progId="Equation.DSMT4">
                  <p:embed/>
                  <p:pic>
                    <p:nvPicPr>
                      <p:cNvPr id="34825" name="Об'єкт 10">
                        <a:extLst>
                          <a:ext uri="{FF2B5EF4-FFF2-40B4-BE49-F238E27FC236}">
                            <a16:creationId xmlns:a16="http://schemas.microsoft.com/office/drawing/2014/main" id="{3A824EB5-BA13-438A-9BC8-C9B97813C7C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627992" y="3748858"/>
                        <a:ext cx="835264" cy="278421"/>
                      </a:xfrm>
                      <a:prstGeom prst="rect">
                        <a:avLst/>
                      </a:prstGeom>
                      <a:noFill/>
                      <a:ln>
                        <a:noFill/>
                      </a:ln>
                    </p:spPr>
                  </p:pic>
                </p:oleObj>
              </mc:Fallback>
            </mc:AlternateContent>
          </a:graphicData>
        </a:graphic>
      </p:graphicFrame>
      <p:sp>
        <p:nvSpPr>
          <p:cNvPr id="17" name="TextBox 16">
            <a:extLst>
              <a:ext uri="{FF2B5EF4-FFF2-40B4-BE49-F238E27FC236}">
                <a16:creationId xmlns:a16="http://schemas.microsoft.com/office/drawing/2014/main" id="{8E3883DF-0BAF-4729-A774-50B2F51C4187}"/>
              </a:ext>
            </a:extLst>
          </p:cNvPr>
          <p:cNvSpPr txBox="1"/>
          <p:nvPr/>
        </p:nvSpPr>
        <p:spPr>
          <a:xfrm>
            <a:off x="319122" y="4058042"/>
            <a:ext cx="8141915" cy="646331"/>
          </a:xfrm>
          <a:prstGeom prst="rect">
            <a:avLst/>
          </a:prstGeom>
          <a:noFill/>
        </p:spPr>
        <p:txBody>
          <a:bodyPr wrap="square" rtlCol="0">
            <a:spAutoFit/>
          </a:bodyPr>
          <a:lstStyle/>
          <a:p>
            <a:r>
              <a:rPr lang="uk-UA" dirty="0"/>
              <a:t>Тоді загальна точна беззбитковості </a:t>
            </a:r>
            <a:r>
              <a:rPr lang="uk-UA" dirty="0" err="1"/>
              <a:t>багатопродуктового</a:t>
            </a:r>
            <a:r>
              <a:rPr lang="uk-UA" dirty="0"/>
              <a:t> виробництва буде знайдена як сума </a:t>
            </a:r>
            <a:r>
              <a:rPr lang="uk-UA" i="1" dirty="0"/>
              <a:t>і</a:t>
            </a:r>
            <a:r>
              <a:rPr lang="uk-UA" dirty="0"/>
              <a:t>-х точок беззбитковості</a:t>
            </a:r>
          </a:p>
        </p:txBody>
      </p:sp>
      <p:graphicFrame>
        <p:nvGraphicFramePr>
          <p:cNvPr id="18" name="Об'єкт 18">
            <a:extLst>
              <a:ext uri="{FF2B5EF4-FFF2-40B4-BE49-F238E27FC236}">
                <a16:creationId xmlns:a16="http://schemas.microsoft.com/office/drawing/2014/main" id="{76965322-AC8D-48A0-A387-272AEB874D95}"/>
              </a:ext>
            </a:extLst>
          </p:cNvPr>
          <p:cNvGraphicFramePr>
            <a:graphicFrameLocks noChangeAspect="1"/>
          </p:cNvGraphicFramePr>
          <p:nvPr>
            <p:extLst>
              <p:ext uri="{D42A27DB-BD31-4B8C-83A1-F6EECF244321}">
                <p14:modId xmlns:p14="http://schemas.microsoft.com/office/powerpoint/2010/main" val="1638511661"/>
              </p:ext>
            </p:extLst>
          </p:nvPr>
        </p:nvGraphicFramePr>
        <p:xfrm>
          <a:off x="2051720" y="4841041"/>
          <a:ext cx="4205377" cy="792933"/>
        </p:xfrm>
        <a:graphic>
          <a:graphicData uri="http://schemas.openxmlformats.org/presentationml/2006/ole">
            <mc:AlternateContent xmlns:mc="http://schemas.openxmlformats.org/markup-compatibility/2006">
              <mc:Choice xmlns:v="urn:schemas-microsoft-com:vml" Requires="v">
                <p:oleObj name="Microsoft Equation 3.0" r:id="rId13" imgW="2387600" imgH="444500" progId="Equation.3">
                  <p:embed/>
                </p:oleObj>
              </mc:Choice>
              <mc:Fallback>
                <p:oleObj name="Microsoft Equation 3.0" r:id="rId13" imgW="2387600" imgH="444500" progId="Equation.3">
                  <p:embed/>
                  <p:pic>
                    <p:nvPicPr>
                      <p:cNvPr id="34832" name="Об'єкт 18">
                        <a:extLst>
                          <a:ext uri="{FF2B5EF4-FFF2-40B4-BE49-F238E27FC236}">
                            <a16:creationId xmlns:a16="http://schemas.microsoft.com/office/drawing/2014/main" id="{7586D3AD-158B-403D-A8FA-95E86F2FFA28}"/>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051720" y="4841041"/>
                        <a:ext cx="4205377" cy="792933"/>
                      </a:xfrm>
                      <a:prstGeom prst="rect">
                        <a:avLst/>
                      </a:prstGeom>
                      <a:noFill/>
                      <a:ln>
                        <a:noFill/>
                      </a:ln>
                    </p:spPr>
                  </p:pic>
                </p:oleObj>
              </mc:Fallback>
            </mc:AlternateContent>
          </a:graphicData>
        </a:graphic>
      </p:graphicFrame>
      <p:pic>
        <p:nvPicPr>
          <p:cNvPr id="19" name="Рисунок 18">
            <a:extLst>
              <a:ext uri="{FF2B5EF4-FFF2-40B4-BE49-F238E27FC236}">
                <a16:creationId xmlns:a16="http://schemas.microsoft.com/office/drawing/2014/main" id="{FC0D0D06-82C5-BA5C-62EB-999A1D68289A}"/>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343416" y="2328472"/>
            <a:ext cx="295316" cy="352474"/>
          </a:xfrm>
          <a:prstGeom prst="rect">
            <a:avLst/>
          </a:prstGeom>
        </p:spPr>
      </p:pic>
      <p:pic>
        <p:nvPicPr>
          <p:cNvPr id="21" name="Рисунок 20">
            <a:extLst>
              <a:ext uri="{FF2B5EF4-FFF2-40B4-BE49-F238E27FC236}">
                <a16:creationId xmlns:a16="http://schemas.microsoft.com/office/drawing/2014/main" id="{6DE7875F-767C-9040-5144-118E43E1D420}"/>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6109439" y="5061270"/>
            <a:ext cx="295316" cy="352474"/>
          </a:xfrm>
          <a:prstGeom prst="rect">
            <a:avLst/>
          </a:prstGeom>
        </p:spPr>
      </p:pic>
    </p:spTree>
    <p:extLst>
      <p:ext uri="{BB962C8B-B14F-4D97-AF65-F5344CB8AC3E}">
        <p14:creationId xmlns:p14="http://schemas.microsoft.com/office/powerpoint/2010/main" val="18310661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тексту 1">
            <a:extLst>
              <a:ext uri="{FF2B5EF4-FFF2-40B4-BE49-F238E27FC236}">
                <a16:creationId xmlns:a16="http://schemas.microsoft.com/office/drawing/2014/main" id="{845AEB34-47AC-4838-BE20-7C9048237B0F}"/>
              </a:ext>
            </a:extLst>
          </p:cNvPr>
          <p:cNvSpPr>
            <a:spLocks noGrp="1"/>
          </p:cNvSpPr>
          <p:nvPr>
            <p:ph type="body" sz="quarter" idx="10"/>
          </p:nvPr>
        </p:nvSpPr>
        <p:spPr>
          <a:xfrm>
            <a:off x="132007" y="220891"/>
            <a:ext cx="8862995" cy="471806"/>
          </a:xfrm>
        </p:spPr>
        <p:txBody>
          <a:bodyPr/>
          <a:lstStyle/>
          <a:p>
            <a:pPr algn="ctr"/>
            <a:r>
              <a:rPr lang="uk-UA" altLang="uk-UA" sz="2400" dirty="0"/>
              <a:t>Поняття оптимального балансу</a:t>
            </a:r>
            <a:r>
              <a:rPr lang="ru-RU" altLang="uk-UA" sz="2400" dirty="0"/>
              <a:t> </a:t>
            </a:r>
            <a:endParaRPr lang="uk-UA" dirty="0"/>
          </a:p>
        </p:txBody>
      </p:sp>
      <p:sp>
        <p:nvSpPr>
          <p:cNvPr id="3" name="Місце для тексту 2">
            <a:extLst>
              <a:ext uri="{FF2B5EF4-FFF2-40B4-BE49-F238E27FC236}">
                <a16:creationId xmlns:a16="http://schemas.microsoft.com/office/drawing/2014/main" id="{6FB5E233-DED5-4503-9043-12D51DA0D4A0}"/>
              </a:ext>
            </a:extLst>
          </p:cNvPr>
          <p:cNvSpPr>
            <a:spLocks noGrp="1"/>
          </p:cNvSpPr>
          <p:nvPr>
            <p:ph type="body" sz="quarter" idx="11"/>
          </p:nvPr>
        </p:nvSpPr>
        <p:spPr/>
        <p:txBody>
          <a:bodyPr/>
          <a:lstStyle/>
          <a:p>
            <a:endParaRPr lang="uk-UA"/>
          </a:p>
        </p:txBody>
      </p:sp>
      <p:pic>
        <p:nvPicPr>
          <p:cNvPr id="4" name="Picture 4">
            <a:extLst>
              <a:ext uri="{FF2B5EF4-FFF2-40B4-BE49-F238E27FC236}">
                <a16:creationId xmlns:a16="http://schemas.microsoft.com/office/drawing/2014/main" id="{280D1589-5AD4-4CF2-BF36-3E8599D85C5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771221"/>
            <a:ext cx="8964612"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5">
            <a:extLst>
              <a:ext uri="{FF2B5EF4-FFF2-40B4-BE49-F238E27FC236}">
                <a16:creationId xmlns:a16="http://schemas.microsoft.com/office/drawing/2014/main" id="{1340FE6A-F062-49BF-8B8C-C77E4505D6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3213100"/>
            <a:ext cx="8642350" cy="266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896055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тексту 2">
            <a:extLst>
              <a:ext uri="{FF2B5EF4-FFF2-40B4-BE49-F238E27FC236}">
                <a16:creationId xmlns:a16="http://schemas.microsoft.com/office/drawing/2014/main" id="{020D0ED2-C47B-421E-89D8-558993A6F497}"/>
              </a:ext>
            </a:extLst>
          </p:cNvPr>
          <p:cNvSpPr>
            <a:spLocks noGrp="1"/>
          </p:cNvSpPr>
          <p:nvPr>
            <p:ph type="body" sz="quarter" idx="11"/>
          </p:nvPr>
        </p:nvSpPr>
        <p:spPr/>
        <p:txBody>
          <a:bodyPr/>
          <a:lstStyle/>
          <a:p>
            <a:endParaRPr lang="uk-UA"/>
          </a:p>
        </p:txBody>
      </p:sp>
      <p:pic>
        <p:nvPicPr>
          <p:cNvPr id="4" name="Picture 4">
            <a:extLst>
              <a:ext uri="{FF2B5EF4-FFF2-40B4-BE49-F238E27FC236}">
                <a16:creationId xmlns:a16="http://schemas.microsoft.com/office/drawing/2014/main" id="{C098F1C9-A522-4551-8164-A9CD7F8E666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7687" y="296088"/>
            <a:ext cx="7993583" cy="5248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5">
            <a:extLst>
              <a:ext uri="{FF2B5EF4-FFF2-40B4-BE49-F238E27FC236}">
                <a16:creationId xmlns:a16="http://schemas.microsoft.com/office/drawing/2014/main" id="{F97C6F8A-6309-4648-906F-A2A1A295D8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9688" y="5497426"/>
            <a:ext cx="8569325" cy="808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427392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тексту 1">
            <a:extLst>
              <a:ext uri="{FF2B5EF4-FFF2-40B4-BE49-F238E27FC236}">
                <a16:creationId xmlns:a16="http://schemas.microsoft.com/office/drawing/2014/main" id="{0B9E3D5D-2A3E-491A-9BAB-6C5837DB0895}"/>
              </a:ext>
            </a:extLst>
          </p:cNvPr>
          <p:cNvSpPr>
            <a:spLocks noGrp="1"/>
          </p:cNvSpPr>
          <p:nvPr>
            <p:ph type="body" sz="quarter" idx="10"/>
          </p:nvPr>
        </p:nvSpPr>
        <p:spPr>
          <a:xfrm>
            <a:off x="25639" y="41051"/>
            <a:ext cx="8862995" cy="831846"/>
          </a:xfrm>
        </p:spPr>
        <p:txBody>
          <a:bodyPr/>
          <a:lstStyle/>
          <a:p>
            <a:pPr algn="ctr"/>
            <a:r>
              <a:rPr lang="uk-UA" altLang="uk-UA" sz="2400" dirty="0"/>
              <a:t>Оптимальний вибір обсягу інвестицій при диверсифікації капіталу</a:t>
            </a:r>
            <a:r>
              <a:rPr lang="ru-RU" altLang="uk-UA" sz="2400" dirty="0"/>
              <a:t> </a:t>
            </a:r>
            <a:endParaRPr lang="uk-UA" dirty="0"/>
          </a:p>
        </p:txBody>
      </p:sp>
      <p:pic>
        <p:nvPicPr>
          <p:cNvPr id="4" name="Picture 4">
            <a:extLst>
              <a:ext uri="{FF2B5EF4-FFF2-40B4-BE49-F238E27FC236}">
                <a16:creationId xmlns:a16="http://schemas.microsoft.com/office/drawing/2014/main" id="{131D3472-83AB-44BC-8C22-60C30ECB3B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366" y="859347"/>
            <a:ext cx="8497887" cy="1017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5">
            <a:extLst>
              <a:ext uri="{FF2B5EF4-FFF2-40B4-BE49-F238E27FC236}">
                <a16:creationId xmlns:a16="http://schemas.microsoft.com/office/drawing/2014/main" id="{336641DD-4C6F-45B6-A6BE-36B3D061F3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365" y="1772816"/>
            <a:ext cx="8497887" cy="2141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a:extLst>
              <a:ext uri="{FF2B5EF4-FFF2-40B4-BE49-F238E27FC236}">
                <a16:creationId xmlns:a16="http://schemas.microsoft.com/office/drawing/2014/main" id="{BBC3827C-C3DD-4576-9BCB-9F5DBBE7D93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9688" y="4065808"/>
            <a:ext cx="8496300" cy="212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105852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a:extLst>
              <a:ext uri="{FF2B5EF4-FFF2-40B4-BE49-F238E27FC236}">
                <a16:creationId xmlns:a16="http://schemas.microsoft.com/office/drawing/2014/main" id="{C204B1C9-1651-4DA1-BA45-97795C0A6B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0"/>
            <a:ext cx="8137525" cy="2081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6">
            <a:extLst>
              <a:ext uri="{FF2B5EF4-FFF2-40B4-BE49-F238E27FC236}">
                <a16:creationId xmlns:a16="http://schemas.microsoft.com/office/drawing/2014/main" id="{AA0606AD-BCE5-452D-A71D-56C420833F2E}"/>
              </a:ext>
            </a:extLst>
          </p:cNvPr>
          <p:cNvSpPr txBox="1">
            <a:spLocks noChangeArrowheads="1"/>
          </p:cNvSpPr>
          <p:nvPr/>
        </p:nvSpPr>
        <p:spPr bwMode="auto">
          <a:xfrm>
            <a:off x="539750" y="2133600"/>
            <a:ext cx="820896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uk-UA" altLang="uk-UA" sz="1800" b="1" dirty="0"/>
              <a:t>Оптимальне планування моменту початку інвестицій</a:t>
            </a:r>
            <a:r>
              <a:rPr lang="ru-RU" altLang="uk-UA" sz="1800" dirty="0"/>
              <a:t> </a:t>
            </a:r>
          </a:p>
        </p:txBody>
      </p:sp>
      <p:pic>
        <p:nvPicPr>
          <p:cNvPr id="6" name="Picture 7">
            <a:extLst>
              <a:ext uri="{FF2B5EF4-FFF2-40B4-BE49-F238E27FC236}">
                <a16:creationId xmlns:a16="http://schemas.microsoft.com/office/drawing/2014/main" id="{428C104E-6CE9-44F5-8B5F-760D2D36D7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514" y="2500313"/>
            <a:ext cx="7921575" cy="3663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27793786"/>
      </p:ext>
    </p:extLst>
  </p:cSld>
  <p:clrMapOvr>
    <a:masterClrMapping/>
  </p:clrMapOvr>
</p:sld>
</file>

<file path=ppt/theme/theme1.xml><?xml version="1.0" encoding="utf-8"?>
<a:theme xmlns:a="http://schemas.openxmlformats.org/drawingml/2006/main" name="Оформление по умолчанию">
  <a:themeElements>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Оформление по умолчанию">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Оформление по умолчанию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Оформление по умолчанию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Оформление по умолчанию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Оформление по умолчанию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Оформление по умолчанию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Оформление по умолчанию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Оформление по умолчанию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Оформление по умолчанию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Оформление по умолчанию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8670</TotalTime>
  <Words>1611</Words>
  <Application>Microsoft Office PowerPoint</Application>
  <PresentationFormat>Екран (4:3)</PresentationFormat>
  <Paragraphs>140</Paragraphs>
  <Slides>33</Slides>
  <Notes>1</Notes>
  <HiddenSlides>0</HiddenSlides>
  <MMClips>0</MMClips>
  <ScaleCrop>false</ScaleCrop>
  <HeadingPairs>
    <vt:vector size="8" baseType="variant">
      <vt:variant>
        <vt:lpstr>Використані шрифти</vt:lpstr>
      </vt:variant>
      <vt:variant>
        <vt:i4>3</vt:i4>
      </vt:variant>
      <vt:variant>
        <vt:lpstr>Тема</vt:lpstr>
      </vt:variant>
      <vt:variant>
        <vt:i4>1</vt:i4>
      </vt:variant>
      <vt:variant>
        <vt:lpstr>Вбудовані сервери OLE</vt:lpstr>
      </vt:variant>
      <vt:variant>
        <vt:i4>4</vt:i4>
      </vt:variant>
      <vt:variant>
        <vt:lpstr>Заголовки слайдів</vt:lpstr>
      </vt:variant>
      <vt:variant>
        <vt:i4>33</vt:i4>
      </vt:variant>
    </vt:vector>
  </HeadingPairs>
  <TitlesOfParts>
    <vt:vector size="41" baseType="lpstr">
      <vt:lpstr>Arial</vt:lpstr>
      <vt:lpstr>Calibri</vt:lpstr>
      <vt:lpstr>Times New Roman</vt:lpstr>
      <vt:lpstr>Оформление по умолчанию</vt:lpstr>
      <vt:lpstr>Формула</vt:lpstr>
      <vt:lpstr>Equation</vt:lpstr>
      <vt:lpstr>Диаграмма</vt:lpstr>
      <vt:lpstr>Microsoft Equation 3.0</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vector>
  </TitlesOfParts>
  <Company>Организация</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Customer</dc:creator>
  <cp:lastModifiedBy>Author</cp:lastModifiedBy>
  <cp:revision>132</cp:revision>
  <dcterms:created xsi:type="dcterms:W3CDTF">2009-02-14T08:15:56Z</dcterms:created>
  <dcterms:modified xsi:type="dcterms:W3CDTF">2026-09-01T05:27:18Z</dcterms:modified>
</cp:coreProperties>
</file>